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83" r:id="rId2"/>
    <p:sldId id="284" r:id="rId3"/>
    <p:sldId id="285" r:id="rId4"/>
    <p:sldId id="292" r:id="rId5"/>
    <p:sldId id="293" r:id="rId6"/>
    <p:sldId id="296" r:id="rId7"/>
    <p:sldId id="303" r:id="rId8"/>
    <p:sldId id="305" r:id="rId9"/>
    <p:sldId id="299" r:id="rId10"/>
    <p:sldId id="300" r:id="rId11"/>
    <p:sldId id="301" r:id="rId12"/>
    <p:sldId id="287" r:id="rId13"/>
    <p:sldId id="276" r:id="rId14"/>
    <p:sldId id="294" r:id="rId15"/>
    <p:sldId id="278" r:id="rId16"/>
    <p:sldId id="297" r:id="rId17"/>
    <p:sldId id="304" r:id="rId18"/>
    <p:sldId id="298" r:id="rId19"/>
    <p:sldId id="279" r:id="rId20"/>
    <p:sldId id="306" r:id="rId21"/>
    <p:sldId id="280" r:id="rId22"/>
  </p:sldIdLst>
  <p:sldSz cx="9144000" cy="6858000" type="screen4x3"/>
  <p:notesSz cx="6735763" cy="9866313"/>
  <p:embeddedFontLst>
    <p:embeddedFont>
      <p:font typeface="맑은 고딕" panose="020B0503020000020004" pitchFamily="50" charset="-127"/>
      <p:regular r:id="rId25"/>
      <p:bold r:id="rId26"/>
    </p:embeddedFont>
    <p:embeddedFont>
      <p:font typeface="휴먼모음T" panose="02030504000101010101" pitchFamily="18" charset="-127"/>
      <p:regular r:id="rId27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5590"/>
    <a:srgbClr val="0F30D3"/>
    <a:srgbClr val="2D6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94660"/>
  </p:normalViewPr>
  <p:slideViewPr>
    <p:cSldViewPr>
      <p:cViewPr varScale="1">
        <p:scale>
          <a:sx n="108" d="100"/>
          <a:sy n="108" d="100"/>
        </p:scale>
        <p:origin x="972" y="108"/>
      </p:cViewPr>
      <p:guideLst>
        <p:guide orient="horz" pos="2160"/>
        <p:guide pos="2880"/>
      </p:guideLst>
    </p:cSldViewPr>
  </p:slideViewPr>
  <p:notesTextViewPr>
    <p:cViewPr>
      <p:scale>
        <a:sx n="400" d="100"/>
        <a:sy n="4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78" y="-96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4864" tIns="47433" rIns="94864" bIns="47433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15375" y="0"/>
            <a:ext cx="2918830" cy="493316"/>
          </a:xfrm>
          <a:prstGeom prst="rect">
            <a:avLst/>
          </a:prstGeom>
        </p:spPr>
        <p:txBody>
          <a:bodyPr vert="horz" lIns="94864" tIns="47433" rIns="94864" bIns="47433" rtlCol="0"/>
          <a:lstStyle>
            <a:lvl1pPr algn="r">
              <a:defRPr sz="1200"/>
            </a:lvl1pPr>
          </a:lstStyle>
          <a:p>
            <a:fld id="{D58DB935-34E1-474D-81AB-6CE976891B63}" type="datetimeFigureOut">
              <a:rPr lang="ko-KR" altLang="en-US" smtClean="0"/>
              <a:pPr/>
              <a:t>2021-07-16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371285"/>
            <a:ext cx="2918830" cy="493316"/>
          </a:xfrm>
          <a:prstGeom prst="rect">
            <a:avLst/>
          </a:prstGeom>
        </p:spPr>
        <p:txBody>
          <a:bodyPr vert="horz" lIns="94864" tIns="47433" rIns="94864" bIns="47433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15375" y="9371285"/>
            <a:ext cx="2918830" cy="493316"/>
          </a:xfrm>
          <a:prstGeom prst="rect">
            <a:avLst/>
          </a:prstGeom>
        </p:spPr>
        <p:txBody>
          <a:bodyPr vert="horz" lIns="94864" tIns="47433" rIns="94864" bIns="47433" rtlCol="0" anchor="b"/>
          <a:lstStyle>
            <a:lvl1pPr algn="r">
              <a:defRPr sz="1200"/>
            </a:lvl1pPr>
          </a:lstStyle>
          <a:p>
            <a:fld id="{82894765-47FE-4A6F-813A-AD98EB4F4DE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4864" tIns="47433" rIns="94864" bIns="47433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3316"/>
          </a:xfrm>
          <a:prstGeom prst="rect">
            <a:avLst/>
          </a:prstGeom>
        </p:spPr>
        <p:txBody>
          <a:bodyPr vert="horz" lIns="94864" tIns="47433" rIns="94864" bIns="47433" rtlCol="0"/>
          <a:lstStyle>
            <a:lvl1pPr algn="r">
              <a:defRPr sz="1200"/>
            </a:lvl1pPr>
          </a:lstStyle>
          <a:p>
            <a:fld id="{2397A165-1C32-4276-A8A6-6717AE61729D}" type="datetimeFigureOut">
              <a:rPr lang="ko-KR" altLang="en-US" smtClean="0"/>
              <a:pPr/>
              <a:t>2021-07-16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64" tIns="47433" rIns="94864" bIns="47433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4864" tIns="47433" rIns="94864" bIns="47433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0" cy="493316"/>
          </a:xfrm>
          <a:prstGeom prst="rect">
            <a:avLst/>
          </a:prstGeom>
        </p:spPr>
        <p:txBody>
          <a:bodyPr vert="horz" lIns="94864" tIns="47433" rIns="94864" bIns="47433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5375" y="9371285"/>
            <a:ext cx="2918830" cy="493316"/>
          </a:xfrm>
          <a:prstGeom prst="rect">
            <a:avLst/>
          </a:prstGeom>
        </p:spPr>
        <p:txBody>
          <a:bodyPr vert="horz" lIns="94864" tIns="47433" rIns="94864" bIns="47433" rtlCol="0" anchor="b"/>
          <a:lstStyle>
            <a:lvl1pPr algn="r">
              <a:defRPr sz="1200"/>
            </a:lvl1pPr>
          </a:lstStyle>
          <a:p>
            <a:fld id="{21BF1817-D005-49B7-88D1-D9F94BAEA3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F1817-D005-49B7-88D1-D9F94BAEA3B8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F1817-D005-49B7-88D1-D9F94BAEA3B8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F1817-D005-49B7-88D1-D9F94BAEA3B8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F1817-D005-49B7-88D1-D9F94BAEA3B8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086-45BE-47FB-A3C5-5AB9E0332904}" type="datetimeFigureOut">
              <a:rPr lang="ko-KR" altLang="en-US" smtClean="0"/>
              <a:pPr/>
              <a:t>2021-07-16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135AD-A3D0-4FBC-BD10-AAD21D1F136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086-45BE-47FB-A3C5-5AB9E0332904}" type="datetimeFigureOut">
              <a:rPr lang="ko-KR" altLang="en-US" smtClean="0"/>
              <a:pPr/>
              <a:t>2021-07-16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135AD-A3D0-4FBC-BD10-AAD21D1F136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086-45BE-47FB-A3C5-5AB9E0332904}" type="datetimeFigureOut">
              <a:rPr lang="ko-KR" altLang="en-US" smtClean="0"/>
              <a:pPr/>
              <a:t>2021-07-16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135AD-A3D0-4FBC-BD10-AAD21D1F136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086-45BE-47FB-A3C5-5AB9E0332904}" type="datetimeFigureOut">
              <a:rPr lang="ko-KR" altLang="en-US" smtClean="0"/>
              <a:pPr/>
              <a:t>2021-07-16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135AD-A3D0-4FBC-BD10-AAD21D1F136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086-45BE-47FB-A3C5-5AB9E0332904}" type="datetimeFigureOut">
              <a:rPr lang="ko-KR" altLang="en-US" smtClean="0"/>
              <a:pPr/>
              <a:t>2021-07-16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135AD-A3D0-4FBC-BD10-AAD21D1F136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086-45BE-47FB-A3C5-5AB9E0332904}" type="datetimeFigureOut">
              <a:rPr lang="ko-KR" altLang="en-US" smtClean="0"/>
              <a:pPr/>
              <a:t>2021-07-16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135AD-A3D0-4FBC-BD10-AAD21D1F136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086-45BE-47FB-A3C5-5AB9E0332904}" type="datetimeFigureOut">
              <a:rPr lang="ko-KR" altLang="en-US" smtClean="0"/>
              <a:pPr/>
              <a:t>2021-07-16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135AD-A3D0-4FBC-BD10-AAD21D1F136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086-45BE-47FB-A3C5-5AB9E0332904}" type="datetimeFigureOut">
              <a:rPr lang="ko-KR" altLang="en-US" smtClean="0"/>
              <a:pPr/>
              <a:t>2021-07-16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135AD-A3D0-4FBC-BD10-AAD21D1F136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086-45BE-47FB-A3C5-5AB9E0332904}" type="datetimeFigureOut">
              <a:rPr lang="ko-KR" altLang="en-US" smtClean="0"/>
              <a:pPr/>
              <a:t>2021-07-16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135AD-A3D0-4FBC-BD10-AAD21D1F136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086-45BE-47FB-A3C5-5AB9E0332904}" type="datetimeFigureOut">
              <a:rPr lang="ko-KR" altLang="en-US" smtClean="0"/>
              <a:pPr/>
              <a:t>2021-07-16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135AD-A3D0-4FBC-BD10-AAD21D1F136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086-45BE-47FB-A3C5-5AB9E0332904}" type="datetimeFigureOut">
              <a:rPr lang="ko-KR" altLang="en-US" smtClean="0"/>
              <a:pPr/>
              <a:t>2021-07-16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135AD-A3D0-4FBC-BD10-AAD21D1F136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C0086-45BE-47FB-A3C5-5AB9E0332904}" type="datetimeFigureOut">
              <a:rPr lang="ko-KR" altLang="en-US" smtClean="0"/>
              <a:pPr/>
              <a:t>2021-07-16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135AD-A3D0-4FBC-BD10-AAD21D1F136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14.jpeg"/><Relationship Id="rId5" Type="http://schemas.openxmlformats.org/officeDocument/2006/relationships/image" Target="../media/image9.png"/><Relationship Id="rId10" Type="http://schemas.openxmlformats.org/officeDocument/2006/relationships/image" Target="../media/image13.jpeg"/><Relationship Id="rId4" Type="http://schemas.openxmlformats.org/officeDocument/2006/relationships/image" Target="../media/image8.pn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 cstate="print"/>
          <a:srcRect t="57266" r="91"/>
          <a:stretch>
            <a:fillRect/>
          </a:stretch>
        </p:blipFill>
        <p:spPr bwMode="auto">
          <a:xfrm>
            <a:off x="1835696" y="1484784"/>
            <a:ext cx="5829300" cy="1148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36512" y="260648"/>
            <a:ext cx="8229600" cy="864096"/>
          </a:xfrm>
        </p:spPr>
        <p:txBody>
          <a:bodyPr>
            <a:normAutofit/>
          </a:bodyPr>
          <a:lstStyle/>
          <a:p>
            <a:pPr algn="l"/>
            <a:r>
              <a:rPr lang="en-US" altLang="ko-KR" sz="30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   II. SKYLITE</a:t>
            </a:r>
            <a:endParaRPr lang="ko-KR" altLang="en-US" sz="30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EDBD2B-1419-4896-AB0E-C27F73D884FC}"/>
              </a:ext>
            </a:extLst>
          </p:cNvPr>
          <p:cNvSpPr txBox="1"/>
          <p:nvPr/>
        </p:nvSpPr>
        <p:spPr>
          <a:xfrm>
            <a:off x="2339752" y="2993512"/>
            <a:ext cx="4601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 err="1"/>
              <a:t>복층판</a:t>
            </a:r>
            <a:r>
              <a:rPr lang="ko-KR" altLang="en-US" sz="3200" dirty="0"/>
              <a:t> 제품 설명서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8624" y="5473506"/>
            <a:ext cx="645191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36512" y="260648"/>
            <a:ext cx="8229600" cy="864096"/>
          </a:xfrm>
        </p:spPr>
        <p:txBody>
          <a:bodyPr>
            <a:normAutofit/>
          </a:bodyPr>
          <a:lstStyle/>
          <a:p>
            <a:pPr algn="l"/>
            <a:r>
              <a:rPr lang="en-US" altLang="ko-KR" sz="30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   II. SKYLITE</a:t>
            </a:r>
            <a:endParaRPr lang="ko-KR" altLang="en-US" sz="30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65193" y="1516722"/>
            <a:ext cx="18181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solidFill>
                  <a:schemeClr val="accent1">
                    <a:lumMod val="75000"/>
                  </a:schemeClr>
                </a:solidFill>
                <a:latin typeface="휴먼모음T" pitchFamily="18" charset="-127"/>
                <a:ea typeface="휴먼모음T" pitchFamily="18" charset="-127"/>
              </a:rPr>
              <a:t>부자재 상세도</a:t>
            </a:r>
            <a:r>
              <a:rPr lang="en-US" altLang="ko-KR" sz="2000" dirty="0">
                <a:solidFill>
                  <a:schemeClr val="accent1">
                    <a:lumMod val="75000"/>
                  </a:schemeClr>
                </a:solidFill>
                <a:latin typeface="휴먼모음T" pitchFamily="18" charset="-127"/>
                <a:ea typeface="휴먼모음T" pitchFamily="18" charset="-127"/>
              </a:rPr>
              <a:t>-2</a:t>
            </a:r>
            <a:endParaRPr lang="ko-KR" altLang="en-US" sz="2000" dirty="0">
              <a:solidFill>
                <a:schemeClr val="accent1">
                  <a:lumMod val="75000"/>
                </a:schemeClr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24" name="그림 28" descr="Skylite&amp;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124744"/>
            <a:ext cx="1470260" cy="4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2627784" y="1228690"/>
            <a:ext cx="912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휴먼모음T" pitchFamily="18" charset="-127"/>
                <a:cs typeface="Arial" pitchFamily="34" charset="0"/>
              </a:rPr>
              <a:t>Series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79563" y="4149080"/>
            <a:ext cx="1487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dirty="0" err="1"/>
              <a:t>덮개바</a:t>
            </a:r>
            <a:r>
              <a:rPr lang="ko-KR" altLang="en-US" sz="1600" dirty="0"/>
              <a:t> 상세도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233031" y="6021288"/>
            <a:ext cx="10775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dirty="0"/>
              <a:t>조립 형상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492896"/>
            <a:ext cx="2374424" cy="1437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2636912"/>
            <a:ext cx="1631653" cy="1333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3005374" y="4149080"/>
            <a:ext cx="16930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dirty="0" err="1"/>
              <a:t>덮개바캡</a:t>
            </a:r>
            <a:r>
              <a:rPr lang="ko-KR" altLang="en-US" sz="1600" dirty="0"/>
              <a:t> 상세도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6171" y="5234407"/>
            <a:ext cx="1872208" cy="50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직선 연결선 24"/>
          <p:cNvCxnSpPr/>
          <p:nvPr/>
        </p:nvCxnSpPr>
        <p:spPr>
          <a:xfrm>
            <a:off x="5364088" y="2204864"/>
            <a:ext cx="0" cy="4464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표 31"/>
          <p:cNvGraphicFramePr>
            <a:graphicFrameLocks noGrp="1"/>
          </p:cNvGraphicFramePr>
          <p:nvPr/>
        </p:nvGraphicFramePr>
        <p:xfrm>
          <a:off x="899592" y="5589240"/>
          <a:ext cx="1609722" cy="23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2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82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82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82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5" name="표 34"/>
          <p:cNvGraphicFramePr>
            <a:graphicFrameLocks noGrp="1"/>
          </p:cNvGraphicFramePr>
          <p:nvPr/>
        </p:nvGraphicFramePr>
        <p:xfrm>
          <a:off x="2987826" y="5589240"/>
          <a:ext cx="1609722" cy="23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2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82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82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82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2492896"/>
            <a:ext cx="1778237" cy="1367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6301340" y="4149080"/>
            <a:ext cx="1487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dirty="0" err="1"/>
              <a:t>엔드바</a:t>
            </a:r>
            <a:r>
              <a:rPr lang="ko-KR" altLang="en-US" sz="1600" dirty="0"/>
              <a:t> 상세도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506525" y="6021288"/>
            <a:ext cx="10775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dirty="0"/>
              <a:t>조립 형상</a:t>
            </a:r>
          </a:p>
        </p:txBody>
      </p:sp>
      <p:graphicFrame>
        <p:nvGraphicFramePr>
          <p:cNvPr id="39" name="표 38"/>
          <p:cNvGraphicFramePr>
            <a:graphicFrameLocks noGrp="1"/>
          </p:cNvGraphicFramePr>
          <p:nvPr/>
        </p:nvGraphicFramePr>
        <p:xfrm>
          <a:off x="6240433" y="5589240"/>
          <a:ext cx="1609722" cy="23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2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82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82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82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6301778" y="4437112"/>
            <a:ext cx="14519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>
                <a:solidFill>
                  <a:srgbClr val="FF0000"/>
                </a:solidFill>
              </a:rPr>
              <a:t>SFAE</a:t>
            </a:r>
            <a:r>
              <a:rPr lang="en-US" altLang="ko-KR" sz="1600" dirty="0"/>
              <a:t>XX-XXXX</a:t>
            </a:r>
            <a:endParaRPr lang="ko-KR" altLang="en-US" sz="1600" dirty="0"/>
          </a:p>
        </p:txBody>
      </p:sp>
      <p:grpSp>
        <p:nvGrpSpPr>
          <p:cNvPr id="30" name="그룹 29"/>
          <p:cNvGrpSpPr/>
          <p:nvPr/>
        </p:nvGrpSpPr>
        <p:grpSpPr>
          <a:xfrm>
            <a:off x="1929259" y="5423917"/>
            <a:ext cx="257025" cy="163789"/>
            <a:chOff x="3563853" y="5200650"/>
            <a:chExt cx="257025" cy="163789"/>
          </a:xfrm>
        </p:grpSpPr>
        <p:sp>
          <p:nvSpPr>
            <p:cNvPr id="31" name="직사각형 30"/>
            <p:cNvSpPr/>
            <p:nvPr/>
          </p:nvSpPr>
          <p:spPr>
            <a:xfrm>
              <a:off x="3605750" y="5200650"/>
              <a:ext cx="177800" cy="666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3640415" y="5204843"/>
              <a:ext cx="108471" cy="1101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3568650" y="5301208"/>
              <a:ext cx="252000" cy="1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직사각형 35"/>
            <p:cNvSpPr/>
            <p:nvPr/>
          </p:nvSpPr>
          <p:spPr>
            <a:xfrm rot="5400000">
              <a:off x="3549453" y="5324839"/>
              <a:ext cx="54000" cy="25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직사각형 39"/>
            <p:cNvSpPr/>
            <p:nvPr/>
          </p:nvSpPr>
          <p:spPr>
            <a:xfrm rot="5400000">
              <a:off x="3781278" y="5324839"/>
              <a:ext cx="54000" cy="25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직사각형 40"/>
            <p:cNvSpPr/>
            <p:nvPr/>
          </p:nvSpPr>
          <p:spPr>
            <a:xfrm rot="5400000">
              <a:off x="3714603" y="5324839"/>
              <a:ext cx="54000" cy="25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직사각형 41"/>
            <p:cNvSpPr/>
            <p:nvPr/>
          </p:nvSpPr>
          <p:spPr>
            <a:xfrm rot="5400000">
              <a:off x="3631259" y="5324839"/>
              <a:ext cx="54000" cy="25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3" name="그룹 42"/>
          <p:cNvGrpSpPr/>
          <p:nvPr/>
        </p:nvGrpSpPr>
        <p:grpSpPr>
          <a:xfrm>
            <a:off x="3315419" y="5423917"/>
            <a:ext cx="257025" cy="163789"/>
            <a:chOff x="3563853" y="5200650"/>
            <a:chExt cx="257025" cy="163789"/>
          </a:xfrm>
        </p:grpSpPr>
        <p:sp>
          <p:nvSpPr>
            <p:cNvPr id="44" name="직사각형 43"/>
            <p:cNvSpPr/>
            <p:nvPr/>
          </p:nvSpPr>
          <p:spPr>
            <a:xfrm>
              <a:off x="3605750" y="5200650"/>
              <a:ext cx="177800" cy="666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3640415" y="5204843"/>
              <a:ext cx="108471" cy="1101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3568650" y="5301208"/>
              <a:ext cx="252000" cy="1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직사각형 46"/>
            <p:cNvSpPr/>
            <p:nvPr/>
          </p:nvSpPr>
          <p:spPr>
            <a:xfrm rot="5400000">
              <a:off x="3549453" y="5324839"/>
              <a:ext cx="54000" cy="25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직사각형 47"/>
            <p:cNvSpPr/>
            <p:nvPr/>
          </p:nvSpPr>
          <p:spPr>
            <a:xfrm rot="5400000">
              <a:off x="3781278" y="5324839"/>
              <a:ext cx="54000" cy="25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직사각형 48"/>
            <p:cNvSpPr/>
            <p:nvPr/>
          </p:nvSpPr>
          <p:spPr>
            <a:xfrm rot="5400000">
              <a:off x="3714603" y="5324839"/>
              <a:ext cx="54000" cy="25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직사각형 49"/>
            <p:cNvSpPr/>
            <p:nvPr/>
          </p:nvSpPr>
          <p:spPr>
            <a:xfrm rot="5400000">
              <a:off x="3631259" y="5324839"/>
              <a:ext cx="54000" cy="25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51" name="직선 화살표 연결선 50"/>
          <p:cNvCxnSpPr/>
          <p:nvPr/>
        </p:nvCxnSpPr>
        <p:spPr>
          <a:xfrm flipH="1">
            <a:off x="2161309" y="4899007"/>
            <a:ext cx="822073" cy="5042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987824" y="4725144"/>
            <a:ext cx="1542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EPDM GASKET</a:t>
            </a:r>
            <a:endParaRPr lang="ko-KR" altLang="en-US" sz="1600" dirty="0"/>
          </a:p>
        </p:txBody>
      </p:sp>
      <p:cxnSp>
        <p:nvCxnSpPr>
          <p:cNvPr id="53" name="직선 연결선 52"/>
          <p:cNvCxnSpPr/>
          <p:nvPr/>
        </p:nvCxnSpPr>
        <p:spPr>
          <a:xfrm flipV="1">
            <a:off x="6241893" y="5582754"/>
            <a:ext cx="0" cy="2510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54" name="그룹 53"/>
          <p:cNvGrpSpPr/>
          <p:nvPr/>
        </p:nvGrpSpPr>
        <p:grpSpPr>
          <a:xfrm>
            <a:off x="6238876" y="5373214"/>
            <a:ext cx="781396" cy="184623"/>
            <a:chOff x="2414141" y="2492896"/>
            <a:chExt cx="1008112" cy="714747"/>
          </a:xfrm>
        </p:grpSpPr>
        <p:cxnSp>
          <p:nvCxnSpPr>
            <p:cNvPr id="55" name="직선 화살표 연결선 54"/>
            <p:cNvCxnSpPr/>
            <p:nvPr/>
          </p:nvCxnSpPr>
          <p:spPr>
            <a:xfrm>
              <a:off x="2419189" y="2492896"/>
              <a:ext cx="0" cy="71474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직선 연결선 55"/>
            <p:cNvCxnSpPr/>
            <p:nvPr/>
          </p:nvCxnSpPr>
          <p:spPr>
            <a:xfrm flipH="1">
              <a:off x="2414141" y="2492896"/>
              <a:ext cx="100811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/>
          <p:cNvSpPr txBox="1"/>
          <p:nvPr/>
        </p:nvSpPr>
        <p:spPr>
          <a:xfrm>
            <a:off x="6156176" y="5114588"/>
            <a:ext cx="1007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/>
              <a:t>방습</a:t>
            </a:r>
            <a:r>
              <a:rPr lang="en-US" altLang="ko-KR" sz="1400" dirty="0"/>
              <a:t>TAPE</a:t>
            </a:r>
            <a:endParaRPr lang="ko-KR" altLang="en-US" sz="1400" dirty="0"/>
          </a:p>
        </p:txBody>
      </p:sp>
      <p:sp>
        <p:nvSpPr>
          <p:cNvPr id="58" name="제목 1">
            <a:extLst>
              <a:ext uri="{FF2B5EF4-FFF2-40B4-BE49-F238E27FC236}">
                <a16:creationId xmlns:a16="http://schemas.microsoft.com/office/drawing/2014/main" id="{815A61EB-ACD6-49B4-BFE8-2E5EB2EAB5FB}"/>
              </a:ext>
            </a:extLst>
          </p:cNvPr>
          <p:cNvSpPr txBox="1">
            <a:spLocks/>
          </p:cNvSpPr>
          <p:nvPr/>
        </p:nvSpPr>
        <p:spPr>
          <a:xfrm>
            <a:off x="0" y="208606"/>
            <a:ext cx="9144000" cy="8640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300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   II. SKYLITE</a:t>
            </a:r>
            <a:endParaRPr lang="ko-KR" altLang="en-US" sz="3000" dirty="0"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5229201"/>
            <a:ext cx="188748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36512" y="260648"/>
            <a:ext cx="8229600" cy="864096"/>
          </a:xfrm>
        </p:spPr>
        <p:txBody>
          <a:bodyPr>
            <a:normAutofit/>
          </a:bodyPr>
          <a:lstStyle/>
          <a:p>
            <a:pPr algn="l"/>
            <a:r>
              <a:rPr lang="en-US" altLang="ko-KR" sz="30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   II. SKYLITE</a:t>
            </a:r>
            <a:endParaRPr lang="ko-KR" altLang="en-US" sz="30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65193" y="1516722"/>
            <a:ext cx="18181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solidFill>
                  <a:schemeClr val="accent1">
                    <a:lumMod val="75000"/>
                  </a:schemeClr>
                </a:solidFill>
                <a:latin typeface="휴먼모음T" pitchFamily="18" charset="-127"/>
                <a:ea typeface="휴먼모음T" pitchFamily="18" charset="-127"/>
              </a:rPr>
              <a:t>부자재 상세도</a:t>
            </a:r>
            <a:r>
              <a:rPr lang="en-US" altLang="ko-KR" sz="2000" dirty="0">
                <a:solidFill>
                  <a:schemeClr val="accent1">
                    <a:lumMod val="75000"/>
                  </a:schemeClr>
                </a:solidFill>
                <a:latin typeface="휴먼모음T" pitchFamily="18" charset="-127"/>
                <a:ea typeface="휴먼모음T" pitchFamily="18" charset="-127"/>
              </a:rPr>
              <a:t>-3</a:t>
            </a:r>
            <a:endParaRPr lang="ko-KR" altLang="en-US" sz="2000" dirty="0">
              <a:solidFill>
                <a:schemeClr val="accent1">
                  <a:lumMod val="75000"/>
                </a:schemeClr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24" name="그림 28" descr="Skylite&amp;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124744"/>
            <a:ext cx="1470260" cy="4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2627784" y="1228690"/>
            <a:ext cx="912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휴먼모음T" pitchFamily="18" charset="-127"/>
                <a:cs typeface="Arial" pitchFamily="34" charset="0"/>
              </a:rPr>
              <a:t>Series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22243" y="4149080"/>
            <a:ext cx="12266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/>
              <a:t>H</a:t>
            </a:r>
            <a:r>
              <a:rPr lang="ko-KR" altLang="en-US" sz="1600" dirty="0"/>
              <a:t>바 상세도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233031" y="6021288"/>
            <a:ext cx="10775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dirty="0"/>
              <a:t>조립 형상</a:t>
            </a:r>
          </a:p>
        </p:txBody>
      </p:sp>
      <p:graphicFrame>
        <p:nvGraphicFramePr>
          <p:cNvPr id="32" name="표 31"/>
          <p:cNvGraphicFramePr>
            <a:graphicFrameLocks noGrp="1"/>
          </p:cNvGraphicFramePr>
          <p:nvPr/>
        </p:nvGraphicFramePr>
        <p:xfrm>
          <a:off x="899592" y="5589240"/>
          <a:ext cx="1609722" cy="23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2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82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82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82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5" name="표 34"/>
          <p:cNvGraphicFramePr>
            <a:graphicFrameLocks noGrp="1"/>
          </p:cNvGraphicFramePr>
          <p:nvPr/>
        </p:nvGraphicFramePr>
        <p:xfrm>
          <a:off x="2987826" y="5589240"/>
          <a:ext cx="1609722" cy="23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2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82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82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82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2276872"/>
            <a:ext cx="3151841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2132856"/>
            <a:ext cx="2966903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910678" y="4149080"/>
            <a:ext cx="15856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/>
              <a:t>PC-CAP</a:t>
            </a:r>
            <a:r>
              <a:rPr lang="ko-KR" altLang="en-US" sz="1600" dirty="0"/>
              <a:t> 상세도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64754" y="6021288"/>
            <a:ext cx="10775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dirty="0"/>
              <a:t>조립 형상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 b="22213"/>
          <a:stretch>
            <a:fillRect/>
          </a:stretch>
        </p:blipFill>
        <p:spPr bwMode="auto">
          <a:xfrm>
            <a:off x="5873017" y="4729038"/>
            <a:ext cx="1713645" cy="809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" name="표 20"/>
          <p:cNvGraphicFramePr>
            <a:graphicFrameLocks noGrp="1"/>
          </p:cNvGraphicFramePr>
          <p:nvPr/>
        </p:nvGraphicFramePr>
        <p:xfrm>
          <a:off x="6671348" y="5229200"/>
          <a:ext cx="1609722" cy="752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2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82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82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82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5399"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99"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399"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399"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399"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5399"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/>
        </p:nvGraphicFramePr>
        <p:xfrm>
          <a:off x="5315605" y="5229200"/>
          <a:ext cx="1609722" cy="745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2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82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82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82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4259"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259"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259"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259"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4259"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4259"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30" name="직선 연결선 29"/>
          <p:cNvCxnSpPr/>
          <p:nvPr/>
        </p:nvCxnSpPr>
        <p:spPr>
          <a:xfrm>
            <a:off x="6425160" y="5350669"/>
            <a:ext cx="0" cy="123825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직선 연결선 32"/>
          <p:cNvCxnSpPr/>
          <p:nvPr/>
        </p:nvCxnSpPr>
        <p:spPr>
          <a:xfrm>
            <a:off x="7130376" y="5353050"/>
            <a:ext cx="0" cy="123825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088392" y="4437112"/>
            <a:ext cx="1494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>
                <a:solidFill>
                  <a:srgbClr val="FF0000"/>
                </a:solidFill>
              </a:rPr>
              <a:t>SFAH</a:t>
            </a:r>
            <a:r>
              <a:rPr lang="en-US" altLang="ko-KR" sz="1600" dirty="0"/>
              <a:t>XX-XXXX</a:t>
            </a:r>
            <a:endParaRPr lang="ko-KR" alt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5972394" y="4437112"/>
            <a:ext cx="1462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>
                <a:solidFill>
                  <a:srgbClr val="FF0000"/>
                </a:solidFill>
              </a:rPr>
              <a:t>SSPC</a:t>
            </a:r>
            <a:r>
              <a:rPr lang="en-US" altLang="ko-KR" sz="1600" dirty="0"/>
              <a:t>16-XXXX</a:t>
            </a:r>
            <a:endParaRPr lang="ko-KR" altLang="en-US" sz="1600" dirty="0"/>
          </a:p>
        </p:txBody>
      </p:sp>
      <p:sp>
        <p:nvSpPr>
          <p:cNvPr id="29" name="제목 1">
            <a:extLst>
              <a:ext uri="{FF2B5EF4-FFF2-40B4-BE49-F238E27FC236}">
                <a16:creationId xmlns:a16="http://schemas.microsoft.com/office/drawing/2014/main" id="{88F0F7E5-5314-4068-A7E7-300E8A39F27A}"/>
              </a:ext>
            </a:extLst>
          </p:cNvPr>
          <p:cNvSpPr txBox="1">
            <a:spLocks/>
          </p:cNvSpPr>
          <p:nvPr/>
        </p:nvSpPr>
        <p:spPr>
          <a:xfrm>
            <a:off x="0" y="208606"/>
            <a:ext cx="9144000" cy="8640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300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   II. SKYLITE</a:t>
            </a:r>
            <a:endParaRPr lang="ko-KR" altLang="en-US" sz="3000" dirty="0"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 cstate="print"/>
          <a:srcRect t="57266" r="91"/>
          <a:stretch>
            <a:fillRect/>
          </a:stretch>
        </p:blipFill>
        <p:spPr bwMode="auto">
          <a:xfrm>
            <a:off x="2379466" y="3212976"/>
            <a:ext cx="4385068" cy="10844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36512" y="260648"/>
            <a:ext cx="8229600" cy="864096"/>
          </a:xfrm>
        </p:spPr>
        <p:txBody>
          <a:bodyPr>
            <a:normAutofit/>
          </a:bodyPr>
          <a:lstStyle/>
          <a:p>
            <a:pPr algn="l"/>
            <a:r>
              <a:rPr lang="en-US" altLang="ko-KR" sz="30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 III. SKYLITE-CLICK</a:t>
            </a:r>
            <a:endParaRPr lang="ko-KR" altLang="en-US" sz="30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92080" y="3609809"/>
            <a:ext cx="136815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rgbClr val="245590"/>
                </a:solidFill>
                <a:latin typeface="Arial" pitchFamily="34" charset="0"/>
                <a:ea typeface="휴먼모음T" pitchFamily="18" charset="-127"/>
                <a:cs typeface="Arial" pitchFamily="34" charset="0"/>
              </a:rPr>
              <a:t>Click</a:t>
            </a:r>
            <a:endParaRPr lang="ko-KR" altLang="en-US" sz="2400" b="1" dirty="0">
              <a:solidFill>
                <a:srgbClr val="245590"/>
              </a:solidFill>
              <a:latin typeface="Arial" pitchFamily="34" charset="0"/>
              <a:ea typeface="휴먼모음T" pitchFamily="18" charset="-127"/>
              <a:cs typeface="Arial" pitchFamily="34" charset="0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6AD5C4C3-2C42-477B-92B2-023132EDEFCC}"/>
              </a:ext>
            </a:extLst>
          </p:cNvPr>
          <p:cNvSpPr txBox="1">
            <a:spLocks/>
          </p:cNvSpPr>
          <p:nvPr/>
        </p:nvSpPr>
        <p:spPr>
          <a:xfrm>
            <a:off x="0" y="208606"/>
            <a:ext cx="9144000" cy="8640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300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   II. SKYLITE</a:t>
            </a:r>
            <a:endParaRPr lang="ko-KR" altLang="en-US" sz="3000" dirty="0"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36512" y="260648"/>
            <a:ext cx="8229600" cy="864096"/>
          </a:xfrm>
        </p:spPr>
        <p:txBody>
          <a:bodyPr>
            <a:normAutofit/>
          </a:bodyPr>
          <a:lstStyle/>
          <a:p>
            <a:pPr algn="l"/>
            <a:r>
              <a:rPr lang="en-US" altLang="ko-KR" sz="30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   III. SKYLITE-CLICK</a:t>
            </a:r>
            <a:endParaRPr lang="ko-KR" altLang="en-US" sz="30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65193" y="1516722"/>
            <a:ext cx="60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solidFill>
                  <a:schemeClr val="accent1">
                    <a:lumMod val="75000"/>
                  </a:schemeClr>
                </a:solidFill>
                <a:latin typeface="휴먼모음T" pitchFamily="18" charset="-127"/>
                <a:ea typeface="휴먼모음T" pitchFamily="18" charset="-127"/>
              </a:rPr>
              <a:t>특징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77361" y="1196752"/>
            <a:ext cx="742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휴먼모음T" pitchFamily="18" charset="-127"/>
                <a:cs typeface="Arial" pitchFamily="34" charset="0"/>
              </a:rPr>
              <a:t>Click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683568" y="2204864"/>
            <a:ext cx="4536504" cy="48782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1400" dirty="0"/>
              <a:t> </a:t>
            </a:r>
            <a:r>
              <a:rPr lang="ko-KR" altLang="en-US" sz="1500" b="1" dirty="0">
                <a:solidFill>
                  <a:srgbClr val="FF0000"/>
                </a:solidFill>
              </a:rPr>
              <a:t>뛰어난 </a:t>
            </a:r>
            <a:r>
              <a:rPr lang="ko-KR" altLang="en-US" sz="1500" b="1" dirty="0" err="1">
                <a:solidFill>
                  <a:srgbClr val="FF0000"/>
                </a:solidFill>
              </a:rPr>
              <a:t>열관류율로</a:t>
            </a:r>
            <a:r>
              <a:rPr lang="ko-KR" altLang="en-US" sz="1500" b="1" dirty="0">
                <a:solidFill>
                  <a:srgbClr val="FF0000"/>
                </a:solidFill>
              </a:rPr>
              <a:t> 인해 에너지효율 절감 탁월</a:t>
            </a:r>
            <a:endParaRPr lang="en-US" altLang="ko-KR" sz="1500" b="1" dirty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ko-KR" sz="1400" dirty="0"/>
          </a:p>
          <a:p>
            <a:pPr>
              <a:buFont typeface="Wingdings" pitchFamily="2" charset="2"/>
              <a:buChar char="v"/>
            </a:pPr>
            <a:r>
              <a:rPr lang="ko-KR" altLang="en-US" sz="1400" b="1" dirty="0"/>
              <a:t> 효율적 보강 시스템으로 비용 절감</a:t>
            </a:r>
            <a:r>
              <a:rPr lang="en-US" altLang="ko-KR" sz="1400" b="1" dirty="0"/>
              <a:t> </a:t>
            </a:r>
            <a:r>
              <a:rPr lang="ko-KR" altLang="en-US" sz="1400" b="1" dirty="0"/>
              <a:t>및</a:t>
            </a:r>
            <a:endParaRPr lang="en-US" altLang="ko-KR" sz="1400" b="1" dirty="0"/>
          </a:p>
          <a:p>
            <a:endParaRPr lang="en-US" altLang="ko-KR" sz="1400" dirty="0"/>
          </a:p>
          <a:p>
            <a:r>
              <a:rPr lang="en-US" altLang="ko-KR" sz="1400" dirty="0"/>
              <a:t>    </a:t>
            </a:r>
            <a:r>
              <a:rPr lang="ko-KR" altLang="en-US" sz="1500" b="1" dirty="0">
                <a:solidFill>
                  <a:srgbClr val="FF0000"/>
                </a:solidFill>
              </a:rPr>
              <a:t>시공 편의로 인한 인건비 절감</a:t>
            </a:r>
            <a:endParaRPr lang="en-US" altLang="ko-KR" sz="1500" b="1" dirty="0">
              <a:solidFill>
                <a:srgbClr val="FF0000"/>
              </a:solidFill>
            </a:endParaRPr>
          </a:p>
          <a:p>
            <a:endParaRPr lang="en-US" altLang="ko-KR" sz="1400" dirty="0"/>
          </a:p>
          <a:p>
            <a:pPr>
              <a:buFont typeface="Arial" pitchFamily="34" charset="0"/>
              <a:buChar char="•"/>
            </a:pPr>
            <a:r>
              <a:rPr lang="en-US" altLang="ko-KR" sz="1400" dirty="0"/>
              <a:t> X-</a:t>
            </a:r>
            <a:r>
              <a:rPr lang="ko-KR" altLang="en-US" sz="1400" dirty="0"/>
              <a:t>구조를 가진 </a:t>
            </a:r>
            <a:r>
              <a:rPr lang="en-US" altLang="ko-KR" sz="1400" dirty="0"/>
              <a:t>9-Wall </a:t>
            </a:r>
            <a:r>
              <a:rPr lang="ko-KR" altLang="en-US" sz="1400" dirty="0"/>
              <a:t>기능성 </a:t>
            </a:r>
            <a:r>
              <a:rPr lang="ko-KR" altLang="en-US" sz="1400" dirty="0" err="1"/>
              <a:t>복층</a:t>
            </a:r>
            <a:r>
              <a:rPr lang="ko-KR" altLang="en-US" sz="1400" dirty="0"/>
              <a:t> 시트</a:t>
            </a:r>
            <a:endParaRPr lang="en-US" altLang="ko-KR" sz="1400" dirty="0"/>
          </a:p>
          <a:p>
            <a:pPr>
              <a:buFont typeface="Arial" pitchFamily="34" charset="0"/>
              <a:buChar char="•"/>
            </a:pPr>
            <a:endParaRPr lang="en-US" altLang="ko-KR" sz="1400" dirty="0"/>
          </a:p>
          <a:p>
            <a:pPr>
              <a:buFont typeface="Arial" pitchFamily="34" charset="0"/>
              <a:buChar char="•"/>
            </a:pPr>
            <a:r>
              <a:rPr lang="ko-KR" altLang="en-US" sz="1400" dirty="0"/>
              <a:t> 양면</a:t>
            </a:r>
            <a:r>
              <a:rPr lang="en-US" altLang="ko-KR" sz="1400" dirty="0"/>
              <a:t> UV</a:t>
            </a:r>
            <a:r>
              <a:rPr lang="ko-KR" altLang="en-US" sz="1400" dirty="0"/>
              <a:t>코팅으로 뛰어난 내후성</a:t>
            </a:r>
            <a:endParaRPr lang="en-US" altLang="ko-KR" sz="1400" dirty="0"/>
          </a:p>
          <a:p>
            <a:endParaRPr lang="en-US" altLang="ko-KR" sz="1400" dirty="0"/>
          </a:p>
          <a:p>
            <a:pPr>
              <a:buFont typeface="Arial" pitchFamily="34" charset="0"/>
              <a:buChar char="•"/>
            </a:pPr>
            <a:r>
              <a:rPr lang="ko-KR" altLang="en-US" sz="1400" dirty="0"/>
              <a:t> 가벼우면서도 높은 강도를 지님</a:t>
            </a:r>
            <a:endParaRPr lang="en-US" altLang="ko-KR" sz="1400" dirty="0"/>
          </a:p>
          <a:p>
            <a:pPr>
              <a:buFont typeface="Arial" pitchFamily="34" charset="0"/>
              <a:buChar char="•"/>
            </a:pPr>
            <a:endParaRPr lang="en-US" altLang="ko-KR" sz="1400" dirty="0"/>
          </a:p>
          <a:p>
            <a:pPr>
              <a:buFont typeface="Arial" pitchFamily="34" charset="0"/>
              <a:buChar char="•"/>
            </a:pPr>
            <a:r>
              <a:rPr lang="en-US" altLang="ko-KR" sz="1400" dirty="0"/>
              <a:t> Interior, Exterior, </a:t>
            </a:r>
            <a:r>
              <a:rPr lang="ko-KR" altLang="en-US" sz="1400" dirty="0"/>
              <a:t>파티션 등 사용가능</a:t>
            </a:r>
            <a:endParaRPr lang="en-US" altLang="ko-KR" sz="1400" dirty="0"/>
          </a:p>
          <a:p>
            <a:endParaRPr lang="en-US" altLang="ko-KR" sz="1400" dirty="0"/>
          </a:p>
          <a:p>
            <a:pPr>
              <a:buFont typeface="Arial" pitchFamily="34" charset="0"/>
              <a:buChar char="•"/>
            </a:pPr>
            <a:r>
              <a:rPr lang="ko-KR" altLang="en-US" sz="1400" dirty="0"/>
              <a:t> 주문타입 생산 가능</a:t>
            </a:r>
            <a:r>
              <a:rPr lang="en-US" altLang="ko-KR" sz="1400" dirty="0"/>
              <a:t> (</a:t>
            </a:r>
            <a:r>
              <a:rPr lang="ko-KR" altLang="en-US" sz="1400" dirty="0" err="1"/>
              <a:t>로스</a:t>
            </a:r>
            <a:r>
              <a:rPr lang="ko-KR" altLang="en-US" sz="1400" dirty="0"/>
              <a:t> </a:t>
            </a:r>
            <a:r>
              <a:rPr lang="ko-KR" altLang="en-US" sz="1400" dirty="0" err="1"/>
              <a:t>미발생</a:t>
            </a:r>
            <a:r>
              <a:rPr lang="en-US" altLang="ko-KR" sz="1400" dirty="0"/>
              <a:t>)</a:t>
            </a:r>
          </a:p>
          <a:p>
            <a:pPr>
              <a:buFont typeface="Arial" pitchFamily="34" charset="0"/>
              <a:buChar char="•"/>
            </a:pPr>
            <a:endParaRPr lang="en-US" altLang="ko-KR" sz="1400" dirty="0"/>
          </a:p>
          <a:p>
            <a:pPr>
              <a:buFont typeface="Arial" pitchFamily="34" charset="0"/>
              <a:buChar char="•"/>
            </a:pPr>
            <a:r>
              <a:rPr lang="ko-KR" altLang="en-US" sz="1400" dirty="0"/>
              <a:t> 수입품 대비 운반비 절감</a:t>
            </a:r>
            <a:endParaRPr lang="en-US" altLang="ko-KR" sz="1400" dirty="0"/>
          </a:p>
          <a:p>
            <a:pPr>
              <a:buFont typeface="Arial" pitchFamily="34" charset="0"/>
              <a:buChar char="•"/>
            </a:pPr>
            <a:endParaRPr lang="en-US" altLang="ko-KR" sz="1400" dirty="0"/>
          </a:p>
          <a:p>
            <a:pPr>
              <a:buFont typeface="Arial" pitchFamily="34" charset="0"/>
              <a:buChar char="•"/>
            </a:pPr>
            <a:r>
              <a:rPr lang="ko-KR" altLang="en-US" sz="1400" dirty="0"/>
              <a:t> 짧은 납기 </a:t>
            </a:r>
            <a:r>
              <a:rPr lang="en-US" altLang="ko-KR" sz="1400" dirty="0"/>
              <a:t>(</a:t>
            </a:r>
            <a:r>
              <a:rPr lang="ko-KR" altLang="en-US" sz="1400" dirty="0"/>
              <a:t>발주 후 즉시 가능</a:t>
            </a:r>
            <a:r>
              <a:rPr lang="en-US" altLang="ko-KR" sz="1400" dirty="0"/>
              <a:t>)</a:t>
            </a:r>
          </a:p>
          <a:p>
            <a:endParaRPr lang="en-US" altLang="ko-KR" sz="1400" dirty="0"/>
          </a:p>
          <a:p>
            <a:r>
              <a:rPr lang="en-US" altLang="ko-KR" sz="1400" dirty="0"/>
              <a:t> </a:t>
            </a:r>
          </a:p>
          <a:p>
            <a:pPr>
              <a:buFont typeface="Arial" pitchFamily="34" charset="0"/>
              <a:buChar char="•"/>
            </a:pPr>
            <a:endParaRPr lang="ko-KR" altLang="en-US" sz="1400" dirty="0"/>
          </a:p>
        </p:txBody>
      </p:sp>
      <p:cxnSp>
        <p:nvCxnSpPr>
          <p:cNvPr id="12" name="직선 연결선 11"/>
          <p:cNvCxnSpPr/>
          <p:nvPr/>
        </p:nvCxnSpPr>
        <p:spPr>
          <a:xfrm>
            <a:off x="5220072" y="2204864"/>
            <a:ext cx="0" cy="4536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그림 28" descr="Skylite&amp;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24744"/>
            <a:ext cx="1470260" cy="4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Documents and Settings\Administrator\바탕 화면\업무관련\00. Skylite click 발표용 자료\클릭사진\1417216751074.jpeg"/>
          <p:cNvPicPr>
            <a:picLocks noChangeAspect="1" noChangeArrowheads="1"/>
          </p:cNvPicPr>
          <p:nvPr/>
        </p:nvPicPr>
        <p:blipFill>
          <a:blip r:embed="rId3" cstate="print"/>
          <a:srcRect t="11430"/>
          <a:stretch>
            <a:fillRect/>
          </a:stretch>
        </p:blipFill>
        <p:spPr bwMode="auto">
          <a:xfrm>
            <a:off x="5272878" y="2204864"/>
            <a:ext cx="3604007" cy="2394056"/>
          </a:xfrm>
          <a:prstGeom prst="rect">
            <a:avLst/>
          </a:prstGeom>
          <a:noFill/>
        </p:spPr>
      </p:pic>
      <p:pic>
        <p:nvPicPr>
          <p:cNvPr id="3074" name="Picture 2" descr="C:\Documents and Settings\Administrator\바탕 화면\업무관련\00. Skylite click 자료\실적사진\정읍 시민미술회관 skylite click\사본 - 142103263578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653136"/>
            <a:ext cx="1672138" cy="2137513"/>
          </a:xfrm>
          <a:prstGeom prst="rect">
            <a:avLst/>
          </a:prstGeom>
          <a:noFill/>
        </p:spPr>
      </p:pic>
      <p:pic>
        <p:nvPicPr>
          <p:cNvPr id="3076" name="Picture 4" descr="C:\Documents and Settings\Administrator\바탕 화면\업무관련\00. Skylite click 자료\실적사진\시장 설치사진\사본 - 1421032635428.jpeg"/>
          <p:cNvPicPr>
            <a:picLocks noChangeAspect="1" noChangeArrowheads="1"/>
          </p:cNvPicPr>
          <p:nvPr/>
        </p:nvPicPr>
        <p:blipFill>
          <a:blip r:embed="rId5" cstate="print"/>
          <a:srcRect l="15135" t="10624"/>
          <a:stretch>
            <a:fillRect/>
          </a:stretch>
        </p:blipFill>
        <p:spPr bwMode="auto">
          <a:xfrm>
            <a:off x="7020272" y="4666589"/>
            <a:ext cx="1854844" cy="2124575"/>
          </a:xfrm>
          <a:prstGeom prst="rect">
            <a:avLst/>
          </a:prstGeom>
          <a:noFill/>
        </p:spPr>
      </p:pic>
      <p:sp>
        <p:nvSpPr>
          <p:cNvPr id="13" name="제목 1">
            <a:extLst>
              <a:ext uri="{FF2B5EF4-FFF2-40B4-BE49-F238E27FC236}">
                <a16:creationId xmlns:a16="http://schemas.microsoft.com/office/drawing/2014/main" id="{358F8CFE-15F4-44A2-924A-1EAA78AF764D}"/>
              </a:ext>
            </a:extLst>
          </p:cNvPr>
          <p:cNvSpPr txBox="1">
            <a:spLocks/>
          </p:cNvSpPr>
          <p:nvPr/>
        </p:nvSpPr>
        <p:spPr>
          <a:xfrm>
            <a:off x="0" y="208606"/>
            <a:ext cx="9144000" cy="8640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300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   II. SKYLITE</a:t>
            </a:r>
            <a:endParaRPr lang="ko-KR" altLang="en-US" sz="3000" dirty="0"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36512" y="260648"/>
            <a:ext cx="8229600" cy="864096"/>
          </a:xfrm>
        </p:spPr>
        <p:txBody>
          <a:bodyPr>
            <a:normAutofit/>
          </a:bodyPr>
          <a:lstStyle/>
          <a:p>
            <a:pPr algn="l"/>
            <a:r>
              <a:rPr lang="en-US" altLang="ko-KR" sz="30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   III. SKYLITE-CLICK</a:t>
            </a:r>
            <a:endParaRPr lang="ko-KR" altLang="en-US" sz="30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5193" y="1516722"/>
            <a:ext cx="814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solidFill>
                  <a:schemeClr val="accent1">
                    <a:lumMod val="75000"/>
                  </a:schemeClr>
                </a:solidFill>
                <a:latin typeface="휴먼모음T" pitchFamily="18" charset="-127"/>
                <a:ea typeface="휴먼모음T" pitchFamily="18" charset="-127"/>
              </a:rPr>
              <a:t>상세도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77361" y="1196752"/>
            <a:ext cx="742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휴먼모음T" pitchFamily="18" charset="-127"/>
                <a:cs typeface="Arial" pitchFamily="34" charset="0"/>
              </a:rPr>
              <a:t>Click</a:t>
            </a:r>
          </a:p>
        </p:txBody>
      </p:sp>
      <p:pic>
        <p:nvPicPr>
          <p:cNvPr id="12" name="그림 28" descr="Skylite&amp;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24744"/>
            <a:ext cx="1470260" cy="4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 flipH="1">
            <a:off x="1115616" y="4458748"/>
            <a:ext cx="3672408" cy="127450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 r="24214"/>
          <a:stretch>
            <a:fillRect/>
          </a:stretch>
        </p:blipFill>
        <p:spPr bwMode="auto">
          <a:xfrm>
            <a:off x="899592" y="1916832"/>
            <a:ext cx="3822871" cy="2459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283546"/>
            <a:ext cx="36385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 t="4096"/>
          <a:stretch>
            <a:fillRect/>
          </a:stretch>
        </p:blipFill>
        <p:spPr bwMode="auto">
          <a:xfrm>
            <a:off x="5436096" y="1700808"/>
            <a:ext cx="2353826" cy="250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제목 1">
            <a:extLst>
              <a:ext uri="{FF2B5EF4-FFF2-40B4-BE49-F238E27FC236}">
                <a16:creationId xmlns:a16="http://schemas.microsoft.com/office/drawing/2014/main" id="{DC1F77E9-BD6A-469E-B3D7-28FA3FF5DBB5}"/>
              </a:ext>
            </a:extLst>
          </p:cNvPr>
          <p:cNvSpPr txBox="1">
            <a:spLocks/>
          </p:cNvSpPr>
          <p:nvPr/>
        </p:nvSpPr>
        <p:spPr>
          <a:xfrm>
            <a:off x="0" y="208606"/>
            <a:ext cx="9144000" cy="8640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300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   II. SKYLITE</a:t>
            </a:r>
            <a:endParaRPr lang="ko-KR" altLang="en-US" sz="3000" dirty="0"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36512" y="260648"/>
            <a:ext cx="8229600" cy="864096"/>
          </a:xfrm>
        </p:spPr>
        <p:txBody>
          <a:bodyPr>
            <a:normAutofit/>
          </a:bodyPr>
          <a:lstStyle/>
          <a:p>
            <a:pPr algn="l"/>
            <a:r>
              <a:rPr lang="en-US" altLang="ko-KR" sz="30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   III. SKYLITE-CLICK</a:t>
            </a:r>
            <a:endParaRPr lang="ko-KR" altLang="en-US" sz="3000" dirty="0">
              <a:latin typeface="휴먼모음T" pitchFamily="18" charset="-127"/>
              <a:ea typeface="휴먼모음T" pitchFamily="18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1259632" y="1938101"/>
          <a:ext cx="6912769" cy="3276803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189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1" i="0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항목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1" i="0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값</a:t>
                      </a:r>
                      <a:endParaRPr lang="en-US" sz="1800" b="1" i="0" u="none" strike="noStrike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1" i="0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비고</a:t>
                      </a:r>
                      <a:endParaRPr lang="en-US" sz="1800" b="1" i="0" u="none" strike="noStrike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55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0" i="0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제품 폭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500mm ±3.5mm</a:t>
                      </a:r>
                      <a:endParaRPr lang="en-US" sz="18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960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0" i="0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표준 길이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9M</a:t>
                      </a:r>
                      <a:endParaRPr lang="en-US" sz="18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1" i="0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주문생산가능</a:t>
                      </a:r>
                      <a:endParaRPr lang="en-US" sz="1800" b="1" i="0" u="none" strike="noStrike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55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0" i="0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제품 두께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40mm ± 1.2mm</a:t>
                      </a:r>
                      <a:endParaRPr lang="en-US" sz="18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55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0" i="0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중량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4.1 kg/㎡</a:t>
                      </a:r>
                      <a:endParaRPr lang="en-US" sz="18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255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0" i="0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우박성능테스트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diam. 20mm v &gt;21m/sec</a:t>
                      </a:r>
                      <a:endParaRPr lang="en-US" sz="18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255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0" i="0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온도저항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-40 up to +100℃</a:t>
                      </a:r>
                      <a:endParaRPr lang="en-US" sz="18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55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0" i="0" u="none" strike="noStrike" dirty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열관류율</a:t>
                      </a:r>
                      <a:endParaRPr lang="en-US" sz="18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1.41 W/㎡K</a:t>
                      </a:r>
                      <a:endParaRPr lang="en-US" sz="18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65193" y="1516722"/>
            <a:ext cx="1024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solidFill>
                  <a:schemeClr val="accent1">
                    <a:lumMod val="75000"/>
                  </a:schemeClr>
                </a:solidFill>
                <a:latin typeface="휴먼모음T" pitchFamily="18" charset="-127"/>
                <a:ea typeface="휴먼모음T" pitchFamily="18" charset="-127"/>
              </a:rPr>
              <a:t>상세사양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77361" y="1196752"/>
            <a:ext cx="742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휴먼모음T" pitchFamily="18" charset="-127"/>
                <a:cs typeface="Arial" pitchFamily="34" charset="0"/>
              </a:rPr>
              <a:t>Click</a:t>
            </a:r>
          </a:p>
        </p:txBody>
      </p:sp>
      <p:pic>
        <p:nvPicPr>
          <p:cNvPr id="12" name="그림 28" descr="Skylite&amp;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24744"/>
            <a:ext cx="1470260" cy="4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제목 1">
            <a:extLst>
              <a:ext uri="{FF2B5EF4-FFF2-40B4-BE49-F238E27FC236}">
                <a16:creationId xmlns:a16="http://schemas.microsoft.com/office/drawing/2014/main" id="{4C48EE44-4C9F-441C-9580-1E3D5262B96C}"/>
              </a:ext>
            </a:extLst>
          </p:cNvPr>
          <p:cNvSpPr txBox="1">
            <a:spLocks/>
          </p:cNvSpPr>
          <p:nvPr/>
        </p:nvSpPr>
        <p:spPr>
          <a:xfrm>
            <a:off x="0" y="208606"/>
            <a:ext cx="9144000" cy="8640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300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   II. SKYLITE</a:t>
            </a:r>
            <a:endParaRPr lang="ko-KR" altLang="en-US" sz="3000" dirty="0"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1043608" y="3429000"/>
            <a:ext cx="7128792" cy="2880320"/>
            <a:chOff x="1043608" y="1700808"/>
            <a:chExt cx="6581775" cy="2183035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43608" y="1700808"/>
              <a:ext cx="6581775" cy="21812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</p:spPr>
        </p:pic>
        <p:sp>
          <p:nvSpPr>
            <p:cNvPr id="13" name="직사각형 12"/>
            <p:cNvSpPr/>
            <p:nvPr/>
          </p:nvSpPr>
          <p:spPr>
            <a:xfrm>
              <a:off x="5957741" y="2733773"/>
              <a:ext cx="1159496" cy="115007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solidFill>
                    <a:srgbClr val="FF0000"/>
                  </a:solidFill>
                </a:ln>
              </a:endParaRPr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36512" y="260648"/>
            <a:ext cx="8229600" cy="864096"/>
          </a:xfrm>
        </p:spPr>
        <p:txBody>
          <a:bodyPr>
            <a:normAutofit/>
          </a:bodyPr>
          <a:lstStyle/>
          <a:p>
            <a:pPr algn="l"/>
            <a:r>
              <a:rPr lang="en-US" altLang="ko-KR" sz="30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   III. SKYLITE-CLICK</a:t>
            </a:r>
            <a:endParaRPr lang="ko-KR" altLang="en-US" sz="3000" dirty="0">
              <a:latin typeface="휴먼모음T" pitchFamily="18" charset="-127"/>
              <a:ea typeface="휴먼모음T" pitchFamily="18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971600" y="2204864"/>
          <a:ext cx="3312368" cy="91483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374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7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521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i="0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항목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i="0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값</a:t>
                      </a:r>
                      <a:endParaRPr lang="en-US" sz="1400" b="1" i="0" u="none" strike="noStrike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62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열관류율</a:t>
                      </a:r>
                      <a:r>
                        <a:rPr lang="en-US" altLang="ko-KR" sz="1400" b="0" i="0" u="none" strike="noStrike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*</a:t>
                      </a:r>
                      <a:endParaRPr lang="en-US" sz="1400" b="0" i="0" u="none" strike="noStrike" dirty="0">
                        <a:ln>
                          <a:noFill/>
                        </a:ln>
                        <a:solidFill>
                          <a:srgbClr val="FF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1.41 W/㎡K</a:t>
                      </a:r>
                      <a:endParaRPr lang="en-US" sz="1400" b="0" i="0" u="none" strike="noStrike" dirty="0">
                        <a:ln>
                          <a:noFill/>
                        </a:ln>
                        <a:solidFill>
                          <a:srgbClr val="FF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65193" y="1516722"/>
            <a:ext cx="18181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err="1">
                <a:solidFill>
                  <a:schemeClr val="accent1">
                    <a:lumMod val="75000"/>
                  </a:schemeClr>
                </a:solidFill>
                <a:latin typeface="휴먼모음T" pitchFamily="18" charset="-127"/>
                <a:ea typeface="휴먼모음T" pitchFamily="18" charset="-127"/>
              </a:rPr>
              <a:t>열관류율</a:t>
            </a:r>
            <a:r>
              <a:rPr lang="ko-KR" altLang="en-US" sz="2000" dirty="0">
                <a:solidFill>
                  <a:schemeClr val="accent1">
                    <a:lumMod val="75000"/>
                  </a:schemeClr>
                </a:solidFill>
                <a:latin typeface="휴먼모음T" pitchFamily="18" charset="-127"/>
                <a:ea typeface="휴먼모음T" pitchFamily="18" charset="-127"/>
              </a:rPr>
              <a:t> 비교</a:t>
            </a:r>
            <a:r>
              <a:rPr lang="en-US" altLang="ko-KR" sz="2000" dirty="0">
                <a:solidFill>
                  <a:schemeClr val="accent1">
                    <a:lumMod val="75000"/>
                  </a:schemeClr>
                </a:solidFill>
                <a:latin typeface="휴먼모음T" pitchFamily="18" charset="-127"/>
                <a:ea typeface="휴먼모음T" pitchFamily="18" charset="-127"/>
              </a:rPr>
              <a:t>-1</a:t>
            </a:r>
            <a:endParaRPr lang="ko-KR" altLang="en-US" sz="2000" dirty="0">
              <a:solidFill>
                <a:schemeClr val="accent1">
                  <a:lumMod val="75000"/>
                </a:schemeClr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77361" y="1196752"/>
            <a:ext cx="742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휴먼모음T" pitchFamily="18" charset="-127"/>
                <a:cs typeface="Arial" pitchFamily="34" charset="0"/>
              </a:rPr>
              <a:t>Click</a:t>
            </a:r>
          </a:p>
        </p:txBody>
      </p:sp>
      <p:pic>
        <p:nvPicPr>
          <p:cNvPr id="12" name="그림 28" descr="Skylite&amp;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124744"/>
            <a:ext cx="1470260" cy="4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043608" y="3501008"/>
            <a:ext cx="250581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1"/>
                </a:solidFill>
              </a:rPr>
              <a:t>*HANGLAS </a:t>
            </a:r>
            <a:r>
              <a:rPr lang="ko-KR" altLang="en-US" sz="1200" b="1" dirty="0" err="1">
                <a:solidFill>
                  <a:schemeClr val="accent1"/>
                </a:solidFill>
              </a:rPr>
              <a:t>듀오라이트</a:t>
            </a:r>
            <a:r>
              <a:rPr lang="ko-KR" altLang="en-US" sz="1200" b="1" dirty="0">
                <a:solidFill>
                  <a:schemeClr val="accent1"/>
                </a:solidFill>
              </a:rPr>
              <a:t> </a:t>
            </a:r>
            <a:r>
              <a:rPr lang="ko-KR" altLang="en-US" sz="1200" b="1" dirty="0" err="1">
                <a:solidFill>
                  <a:schemeClr val="accent1"/>
                </a:solidFill>
              </a:rPr>
              <a:t>열관류율</a:t>
            </a:r>
            <a:endParaRPr lang="ko-KR" altLang="en-US" sz="1200" b="1" dirty="0">
              <a:solidFill>
                <a:schemeClr val="accent1"/>
              </a:solidFill>
            </a:endParaRPr>
          </a:p>
        </p:txBody>
      </p:sp>
      <p:pic>
        <p:nvPicPr>
          <p:cNvPr id="15" name="그림 14" descr="제목 없음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1772816"/>
            <a:ext cx="3672408" cy="1601120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818348" y="6381328"/>
            <a:ext cx="7920880" cy="4154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ko-KR" alt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열 관류에 의한 관류 열량의 계수로</a:t>
            </a:r>
            <a:r>
              <a:rPr lang="en-US" altLang="ko-KR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ko-KR" alt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단위 표면적을 통해 단위 시간에 고체 벽의 양쪽 유체가 단위온도차일 때 한쪽 유체에서</a:t>
            </a:r>
            <a:endParaRPr lang="en-US" altLang="ko-KR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altLang="ko-KR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ko-KR" alt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다른 쪽 유체로 전해지는 열량</a:t>
            </a:r>
            <a:r>
              <a:rPr lang="en-US" altLang="ko-KR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ko-KR" alt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열통과율</a:t>
            </a:r>
            <a:r>
              <a:rPr lang="ko-KR" alt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이라고도 한다</a:t>
            </a:r>
            <a:r>
              <a:rPr lang="en-US" altLang="ko-KR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ko-KR" alt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기호 </a:t>
            </a:r>
            <a:r>
              <a:rPr lang="en-US" altLang="ko-KR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 </a:t>
            </a:r>
            <a:r>
              <a:rPr lang="ko-KR" alt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또는 </a:t>
            </a:r>
            <a:r>
              <a:rPr lang="en-US" altLang="ko-KR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U, </a:t>
            </a:r>
            <a:r>
              <a:rPr lang="ko-KR" alt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단위는 </a:t>
            </a:r>
            <a:r>
              <a:rPr lang="en-US" altLang="ko-KR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</a:t>
            </a:r>
            <a:r>
              <a:rPr lang="en-US" altLang="ko-KR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kal</a:t>
            </a:r>
            <a:r>
              <a:rPr lang="en-US" altLang="ko-KR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/m</a:t>
            </a:r>
            <a:r>
              <a:rPr lang="en-US" altLang="ko-KR" sz="105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US" altLang="ko-KR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h℃] / [W/m</a:t>
            </a:r>
            <a:r>
              <a:rPr lang="en-US" altLang="ko-KR" sz="105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US" altLang="ko-KR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K]</a:t>
            </a:r>
            <a:endParaRPr lang="ko-KR" alt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제목 1">
            <a:extLst>
              <a:ext uri="{FF2B5EF4-FFF2-40B4-BE49-F238E27FC236}">
                <a16:creationId xmlns:a16="http://schemas.microsoft.com/office/drawing/2014/main" id="{A792485D-A62E-46D3-AA83-16A4CBC07DEA}"/>
              </a:ext>
            </a:extLst>
          </p:cNvPr>
          <p:cNvSpPr txBox="1">
            <a:spLocks/>
          </p:cNvSpPr>
          <p:nvPr/>
        </p:nvSpPr>
        <p:spPr>
          <a:xfrm>
            <a:off x="0" y="208606"/>
            <a:ext cx="9144000" cy="8640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300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   II. SKYLITE</a:t>
            </a:r>
            <a:endParaRPr lang="ko-KR" altLang="en-US" sz="3000" dirty="0"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36512" y="260648"/>
            <a:ext cx="8229600" cy="864096"/>
          </a:xfrm>
        </p:spPr>
        <p:txBody>
          <a:bodyPr>
            <a:normAutofit/>
          </a:bodyPr>
          <a:lstStyle/>
          <a:p>
            <a:pPr algn="l"/>
            <a:r>
              <a:rPr lang="en-US" altLang="ko-KR" sz="30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   III. SKYLITE-CLICK</a:t>
            </a:r>
            <a:endParaRPr lang="ko-KR" altLang="en-US" sz="3000" dirty="0">
              <a:latin typeface="휴먼모음T" pitchFamily="18" charset="-127"/>
              <a:ea typeface="휴먼모음T" pitchFamily="18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971600" y="2204864"/>
          <a:ext cx="3312368" cy="91483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374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7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521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i="0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항목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i="0" u="none" strike="noStrike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값</a:t>
                      </a:r>
                      <a:endParaRPr lang="en-US" sz="1400" b="1" i="0" u="none" strike="noStrike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62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열관류율</a:t>
                      </a:r>
                      <a:r>
                        <a:rPr lang="en-US" altLang="ko-KR" sz="1400" b="0" i="0" u="none" strike="noStrike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*</a:t>
                      </a:r>
                      <a:endParaRPr lang="en-US" sz="1400" b="0" i="0" u="none" strike="noStrike" dirty="0">
                        <a:ln>
                          <a:noFill/>
                        </a:ln>
                        <a:solidFill>
                          <a:srgbClr val="FF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1.41 W/㎡K</a:t>
                      </a:r>
                      <a:endParaRPr lang="en-US" sz="1400" b="0" i="0" u="none" strike="noStrike" dirty="0">
                        <a:ln>
                          <a:noFill/>
                        </a:ln>
                        <a:solidFill>
                          <a:srgbClr val="FF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65193" y="1516722"/>
            <a:ext cx="18181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err="1">
                <a:solidFill>
                  <a:schemeClr val="accent1">
                    <a:lumMod val="75000"/>
                  </a:schemeClr>
                </a:solidFill>
                <a:latin typeface="휴먼모음T" pitchFamily="18" charset="-127"/>
                <a:ea typeface="휴먼모음T" pitchFamily="18" charset="-127"/>
              </a:rPr>
              <a:t>열관류율</a:t>
            </a:r>
            <a:r>
              <a:rPr lang="ko-KR" altLang="en-US" sz="2000" dirty="0">
                <a:solidFill>
                  <a:schemeClr val="accent1">
                    <a:lumMod val="75000"/>
                  </a:schemeClr>
                </a:solidFill>
                <a:latin typeface="휴먼모음T" pitchFamily="18" charset="-127"/>
                <a:ea typeface="휴먼모음T" pitchFamily="18" charset="-127"/>
              </a:rPr>
              <a:t> 비교</a:t>
            </a:r>
            <a:r>
              <a:rPr lang="en-US" altLang="ko-KR" sz="2000" dirty="0">
                <a:solidFill>
                  <a:schemeClr val="accent1">
                    <a:lumMod val="75000"/>
                  </a:schemeClr>
                </a:solidFill>
                <a:latin typeface="휴먼모음T" pitchFamily="18" charset="-127"/>
                <a:ea typeface="휴먼모음T" pitchFamily="18" charset="-127"/>
              </a:rPr>
              <a:t>-2</a:t>
            </a:r>
            <a:endParaRPr lang="ko-KR" altLang="en-US" sz="2000" dirty="0">
              <a:solidFill>
                <a:schemeClr val="accent1">
                  <a:lumMod val="75000"/>
                </a:schemeClr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77361" y="1196752"/>
            <a:ext cx="742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휴먼모음T" pitchFamily="18" charset="-127"/>
                <a:cs typeface="Arial" pitchFamily="34" charset="0"/>
              </a:rPr>
              <a:t>Click</a:t>
            </a:r>
          </a:p>
        </p:txBody>
      </p:sp>
      <p:pic>
        <p:nvPicPr>
          <p:cNvPr id="12" name="그림 28" descr="Skylite&amp;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24744"/>
            <a:ext cx="1470260" cy="4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766816" y="1128936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1"/>
                </a:solidFill>
              </a:rPr>
              <a:t>*</a:t>
            </a:r>
            <a:r>
              <a:rPr lang="ko-KR" altLang="en-US" sz="1200" b="1" dirty="0">
                <a:solidFill>
                  <a:schemeClr val="accent1"/>
                </a:solidFill>
              </a:rPr>
              <a:t>고효율에너지기자재 인증 </a:t>
            </a:r>
            <a:r>
              <a:rPr lang="ko-KR" altLang="en-US" sz="1200" b="1" dirty="0" err="1">
                <a:solidFill>
                  <a:schemeClr val="accent1"/>
                </a:solidFill>
              </a:rPr>
              <a:t>열관류율표</a:t>
            </a:r>
            <a:endParaRPr lang="ko-KR" altLang="en-US" sz="1200" b="1" dirty="0">
              <a:solidFill>
                <a:schemeClr val="accent1"/>
              </a:solidFill>
            </a:endParaRPr>
          </a:p>
        </p:txBody>
      </p:sp>
      <p:pic>
        <p:nvPicPr>
          <p:cNvPr id="17" name="그림 16" descr="제목 없음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645024"/>
            <a:ext cx="3672408" cy="1601120"/>
          </a:xfrm>
          <a:prstGeom prst="rect">
            <a:avLst/>
          </a:prstGeom>
        </p:spPr>
      </p:pic>
      <p:grpSp>
        <p:nvGrpSpPr>
          <p:cNvPr id="13" name="그룹 12"/>
          <p:cNvGrpSpPr/>
          <p:nvPr/>
        </p:nvGrpSpPr>
        <p:grpSpPr>
          <a:xfrm>
            <a:off x="4644008" y="1412776"/>
            <a:ext cx="4161004" cy="5184576"/>
            <a:chOff x="4716016" y="1340768"/>
            <a:chExt cx="4427984" cy="5517232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16016" y="1340768"/>
              <a:ext cx="4427984" cy="5517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직사각형 17"/>
            <p:cNvSpPr/>
            <p:nvPr/>
          </p:nvSpPr>
          <p:spPr>
            <a:xfrm>
              <a:off x="5200650" y="6691681"/>
              <a:ext cx="2209284" cy="13284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" name="제목 1">
            <a:extLst>
              <a:ext uri="{FF2B5EF4-FFF2-40B4-BE49-F238E27FC236}">
                <a16:creationId xmlns:a16="http://schemas.microsoft.com/office/drawing/2014/main" id="{ECA4EA29-4198-40D2-96E7-3A33714A2D2B}"/>
              </a:ext>
            </a:extLst>
          </p:cNvPr>
          <p:cNvSpPr txBox="1">
            <a:spLocks/>
          </p:cNvSpPr>
          <p:nvPr/>
        </p:nvSpPr>
        <p:spPr>
          <a:xfrm>
            <a:off x="0" y="208606"/>
            <a:ext cx="9144000" cy="8640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300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   II. SKYLITE</a:t>
            </a:r>
            <a:endParaRPr lang="ko-KR" altLang="en-US" sz="3000" dirty="0"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36512" y="260648"/>
            <a:ext cx="8229600" cy="864096"/>
          </a:xfrm>
        </p:spPr>
        <p:txBody>
          <a:bodyPr>
            <a:normAutofit/>
          </a:bodyPr>
          <a:lstStyle/>
          <a:p>
            <a:pPr algn="l"/>
            <a:r>
              <a:rPr lang="en-US" altLang="ko-KR" sz="30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   III. SKYLITE-CLICK</a:t>
            </a:r>
            <a:endParaRPr lang="ko-KR" altLang="en-US" sz="30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5193" y="1516722"/>
            <a:ext cx="1585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solidFill>
                  <a:schemeClr val="accent1">
                    <a:lumMod val="75000"/>
                  </a:schemeClr>
                </a:solidFill>
                <a:latin typeface="휴먼모음T" pitchFamily="18" charset="-127"/>
                <a:ea typeface="휴먼모음T" pitchFamily="18" charset="-127"/>
              </a:rPr>
              <a:t>부자재 상세도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77361" y="1196752"/>
            <a:ext cx="742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휴먼모음T" pitchFamily="18" charset="-127"/>
                <a:cs typeface="Arial" pitchFamily="34" charset="0"/>
              </a:rPr>
              <a:t>Click</a:t>
            </a:r>
          </a:p>
        </p:txBody>
      </p:sp>
      <p:pic>
        <p:nvPicPr>
          <p:cNvPr id="12" name="그림 28" descr="Skylite&amp;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24744"/>
            <a:ext cx="1470260" cy="4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456793" y="5805264"/>
            <a:ext cx="2355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/>
              <a:t>AL FRAME </a:t>
            </a:r>
            <a:r>
              <a:rPr lang="ko-KR" altLang="en-US" dirty="0"/>
              <a:t>결합 형상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83545" y="5805264"/>
            <a:ext cx="2042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/>
              <a:t>AL FRAME </a:t>
            </a:r>
            <a:r>
              <a:rPr lang="ko-KR" altLang="en-US" dirty="0"/>
              <a:t>상세도</a:t>
            </a:r>
          </a:p>
        </p:txBody>
      </p:sp>
      <p:grpSp>
        <p:nvGrpSpPr>
          <p:cNvPr id="56" name="그룹 55"/>
          <p:cNvGrpSpPr/>
          <p:nvPr/>
        </p:nvGrpSpPr>
        <p:grpSpPr>
          <a:xfrm>
            <a:off x="5652120" y="3821396"/>
            <a:ext cx="2505396" cy="2055876"/>
            <a:chOff x="4226768" y="2850230"/>
            <a:chExt cx="3692641" cy="2937547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26768" y="2996952"/>
              <a:ext cx="3657600" cy="2790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03128" y="3383280"/>
              <a:ext cx="2059672" cy="1924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4" name="그룹 43"/>
            <p:cNvGrpSpPr/>
            <p:nvPr/>
          </p:nvGrpSpPr>
          <p:grpSpPr>
            <a:xfrm rot="5400000">
              <a:off x="6355039" y="3565006"/>
              <a:ext cx="232794" cy="104800"/>
              <a:chOff x="3563853" y="5200650"/>
              <a:chExt cx="257025" cy="163789"/>
            </a:xfrm>
          </p:grpSpPr>
          <p:sp>
            <p:nvSpPr>
              <p:cNvPr id="45" name="직사각형 44"/>
              <p:cNvSpPr/>
              <p:nvPr/>
            </p:nvSpPr>
            <p:spPr>
              <a:xfrm>
                <a:off x="3605750" y="5200650"/>
                <a:ext cx="177800" cy="6667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6" name="직사각형 45"/>
              <p:cNvSpPr/>
              <p:nvPr/>
            </p:nvSpPr>
            <p:spPr>
              <a:xfrm>
                <a:off x="3640415" y="5204843"/>
                <a:ext cx="108471" cy="11010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7" name="직사각형 46"/>
              <p:cNvSpPr/>
              <p:nvPr/>
            </p:nvSpPr>
            <p:spPr>
              <a:xfrm>
                <a:off x="3568650" y="5301208"/>
                <a:ext cx="252000" cy="18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8" name="직사각형 47"/>
              <p:cNvSpPr/>
              <p:nvPr/>
            </p:nvSpPr>
            <p:spPr>
              <a:xfrm rot="5400000">
                <a:off x="3549453" y="5324839"/>
                <a:ext cx="54000" cy="252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9" name="직사각형 48"/>
              <p:cNvSpPr/>
              <p:nvPr/>
            </p:nvSpPr>
            <p:spPr>
              <a:xfrm rot="5400000">
                <a:off x="3781278" y="5324839"/>
                <a:ext cx="54000" cy="252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0" name="직사각형 49"/>
              <p:cNvSpPr/>
              <p:nvPr/>
            </p:nvSpPr>
            <p:spPr>
              <a:xfrm rot="5400000">
                <a:off x="3714603" y="5324839"/>
                <a:ext cx="54000" cy="252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1" name="직사각형 50"/>
              <p:cNvSpPr/>
              <p:nvPr/>
            </p:nvSpPr>
            <p:spPr>
              <a:xfrm rot="5400000">
                <a:off x="3631259" y="5324839"/>
                <a:ext cx="54000" cy="252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2" name="그룹 51"/>
            <p:cNvGrpSpPr/>
            <p:nvPr/>
          </p:nvGrpSpPr>
          <p:grpSpPr>
            <a:xfrm>
              <a:off x="6485736" y="3140968"/>
              <a:ext cx="1243348" cy="344413"/>
              <a:chOff x="2414141" y="2492896"/>
              <a:chExt cx="1243348" cy="714747"/>
            </a:xfrm>
          </p:grpSpPr>
          <p:cxnSp>
            <p:nvCxnSpPr>
              <p:cNvPr id="53" name="직선 화살표 연결선 52"/>
              <p:cNvCxnSpPr/>
              <p:nvPr/>
            </p:nvCxnSpPr>
            <p:spPr>
              <a:xfrm>
                <a:off x="2419189" y="2492896"/>
                <a:ext cx="0" cy="71474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직선 연결선 53"/>
              <p:cNvCxnSpPr/>
              <p:nvPr/>
            </p:nvCxnSpPr>
            <p:spPr>
              <a:xfrm flipH="1">
                <a:off x="2414141" y="2492896"/>
                <a:ext cx="1243348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TextBox 54"/>
            <p:cNvSpPr txBox="1"/>
            <p:nvPr/>
          </p:nvSpPr>
          <p:spPr>
            <a:xfrm>
              <a:off x="6380866" y="2850230"/>
              <a:ext cx="1538543" cy="373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dirty="0"/>
                <a:t>EPDM GAKET</a:t>
              </a:r>
              <a:endParaRPr lang="ko-KR" altLang="en-US" sz="1100" dirty="0"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73670" y="1730882"/>
            <a:ext cx="3862296" cy="169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5" name="그룹 64"/>
          <p:cNvGrpSpPr/>
          <p:nvPr/>
        </p:nvGrpSpPr>
        <p:grpSpPr>
          <a:xfrm>
            <a:off x="683568" y="3717032"/>
            <a:ext cx="3901583" cy="2016225"/>
            <a:chOff x="683568" y="3933055"/>
            <a:chExt cx="3901583" cy="2016225"/>
          </a:xfrm>
        </p:grpSpPr>
        <p:grpSp>
          <p:nvGrpSpPr>
            <p:cNvPr id="57" name="그룹 56"/>
            <p:cNvGrpSpPr/>
            <p:nvPr/>
          </p:nvGrpSpPr>
          <p:grpSpPr>
            <a:xfrm rot="16200000">
              <a:off x="1626247" y="2990376"/>
              <a:ext cx="2016225" cy="3901583"/>
              <a:chOff x="1619672" y="1981309"/>
              <a:chExt cx="2316363" cy="4179575"/>
            </a:xfrm>
          </p:grpSpPr>
          <p:pic>
            <p:nvPicPr>
              <p:cNvPr id="34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19672" y="3573016"/>
                <a:ext cx="1772170" cy="1656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25" name="직선 화살표 연결선 24"/>
              <p:cNvCxnSpPr/>
              <p:nvPr/>
            </p:nvCxnSpPr>
            <p:spPr>
              <a:xfrm rot="5400000" flipH="1">
                <a:off x="3551994" y="3847691"/>
                <a:ext cx="41283" cy="16545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/>
              <p:cNvSpPr txBox="1"/>
              <p:nvPr/>
            </p:nvSpPr>
            <p:spPr>
              <a:xfrm rot="5400000">
                <a:off x="3256908" y="4214697"/>
                <a:ext cx="1061187" cy="297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200" dirty="0"/>
                  <a:t>고정용 </a:t>
                </a:r>
                <a:r>
                  <a:rPr lang="en-US" altLang="ko-KR" sz="1200" dirty="0"/>
                  <a:t>Profile</a:t>
                </a:r>
                <a:endParaRPr lang="ko-KR" altLang="en-US" sz="1200" dirty="0"/>
              </a:p>
            </p:txBody>
          </p:sp>
          <p:pic>
            <p:nvPicPr>
              <p:cNvPr id="32" name="Picture 2"/>
              <p:cNvPicPr>
                <a:picLocks noChangeAspect="1" noChangeArrowheads="1"/>
              </p:cNvPicPr>
              <p:nvPr/>
            </p:nvPicPr>
            <p:blipFill>
              <a:blip r:embed="rId6" cstate="print">
                <a:grayscl/>
                <a:lum contrast="40000"/>
              </a:blip>
              <a:srcRect l="15063" t="23132" r="51219" b="41742"/>
              <a:stretch>
                <a:fillRect/>
              </a:stretch>
            </p:blipFill>
            <p:spPr bwMode="auto">
              <a:xfrm rot="5400000" flipH="1">
                <a:off x="1113926" y="2745330"/>
                <a:ext cx="2393320" cy="865277"/>
              </a:xfrm>
              <a:prstGeom prst="rect">
                <a:avLst/>
              </a:prstGeom>
              <a:ln>
                <a:noFill/>
              </a:ln>
              <a:effectLst/>
            </p:spPr>
          </p:pic>
          <p:sp>
            <p:nvSpPr>
              <p:cNvPr id="23" name="타원 22"/>
              <p:cNvSpPr/>
              <p:nvPr/>
            </p:nvSpPr>
            <p:spPr>
              <a:xfrm>
                <a:off x="2637309" y="3477765"/>
                <a:ext cx="820663" cy="820663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 rot="5400000">
                <a:off x="2107457" y="2646428"/>
                <a:ext cx="547364" cy="29706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/>
                  <a:t>CLICK</a:t>
                </a:r>
                <a:endParaRPr lang="ko-KR" altLang="en-US" sz="1200" dirty="0"/>
              </a:p>
            </p:txBody>
          </p:sp>
          <p:grpSp>
            <p:nvGrpSpPr>
              <p:cNvPr id="18" name="그룹 17"/>
              <p:cNvGrpSpPr/>
              <p:nvPr/>
            </p:nvGrpSpPr>
            <p:grpSpPr>
              <a:xfrm rot="5400000">
                <a:off x="2686012" y="3721838"/>
                <a:ext cx="205457" cy="105370"/>
                <a:chOff x="3563853" y="5200650"/>
                <a:chExt cx="257025" cy="163789"/>
              </a:xfrm>
            </p:grpSpPr>
            <p:sp>
              <p:nvSpPr>
                <p:cNvPr id="19" name="직사각형 18"/>
                <p:cNvSpPr/>
                <p:nvPr/>
              </p:nvSpPr>
              <p:spPr>
                <a:xfrm>
                  <a:off x="3605750" y="5200650"/>
                  <a:ext cx="177800" cy="6667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" name="직사각형 19"/>
                <p:cNvSpPr/>
                <p:nvPr/>
              </p:nvSpPr>
              <p:spPr>
                <a:xfrm>
                  <a:off x="3640415" y="5204843"/>
                  <a:ext cx="108471" cy="11010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" name="직사각형 20"/>
                <p:cNvSpPr/>
                <p:nvPr/>
              </p:nvSpPr>
              <p:spPr>
                <a:xfrm>
                  <a:off x="3568650" y="5301208"/>
                  <a:ext cx="252000" cy="1800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" name="직사각형 23"/>
                <p:cNvSpPr/>
                <p:nvPr/>
              </p:nvSpPr>
              <p:spPr>
                <a:xfrm rot="5400000">
                  <a:off x="3549453" y="5324839"/>
                  <a:ext cx="54000" cy="2520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" name="직사각형 25"/>
                <p:cNvSpPr/>
                <p:nvPr/>
              </p:nvSpPr>
              <p:spPr>
                <a:xfrm rot="5400000">
                  <a:off x="3781278" y="5324839"/>
                  <a:ext cx="54000" cy="2520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7" name="직사각형 26"/>
                <p:cNvSpPr/>
                <p:nvPr/>
              </p:nvSpPr>
              <p:spPr>
                <a:xfrm rot="5400000">
                  <a:off x="3714603" y="5324839"/>
                  <a:ext cx="54000" cy="2520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8" name="직사각형 27"/>
                <p:cNvSpPr/>
                <p:nvPr/>
              </p:nvSpPr>
              <p:spPr>
                <a:xfrm rot="5400000">
                  <a:off x="3631259" y="5324839"/>
                  <a:ext cx="54000" cy="2520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cxnSp>
            <p:nvCxnSpPr>
              <p:cNvPr id="38" name="직선 연결선 37"/>
              <p:cNvCxnSpPr/>
              <p:nvPr/>
            </p:nvCxnSpPr>
            <p:spPr>
              <a:xfrm>
                <a:off x="1877224" y="4365104"/>
                <a:ext cx="864096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1" name="직선 화살표 연결선 40"/>
              <p:cNvCxnSpPr/>
              <p:nvPr/>
            </p:nvCxnSpPr>
            <p:spPr>
              <a:xfrm rot="5400000" flipH="1">
                <a:off x="1527330" y="5214813"/>
                <a:ext cx="1555408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2"/>
              <p:cNvSpPr txBox="1"/>
              <p:nvPr/>
            </p:nvSpPr>
            <p:spPr>
              <a:xfrm rot="5400000">
                <a:off x="1993990" y="5542474"/>
                <a:ext cx="939752" cy="297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200" dirty="0"/>
                  <a:t>방습</a:t>
                </a:r>
                <a:r>
                  <a:rPr lang="en-US" altLang="ko-KR" sz="1200" dirty="0"/>
                  <a:t>TAPE</a:t>
                </a:r>
                <a:endParaRPr lang="ko-KR" altLang="en-US" sz="1200" dirty="0"/>
              </a:p>
            </p:txBody>
          </p:sp>
        </p:grpSp>
        <p:cxnSp>
          <p:nvCxnSpPr>
            <p:cNvPr id="63" name="직선 연결선 62"/>
            <p:cNvCxnSpPr/>
            <p:nvPr/>
          </p:nvCxnSpPr>
          <p:spPr>
            <a:xfrm>
              <a:off x="2522439" y="4178227"/>
              <a:ext cx="100811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800000">
            <a:off x="1187625" y="2204864"/>
            <a:ext cx="2376264" cy="1006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7" name="그룹 96"/>
          <p:cNvGrpSpPr/>
          <p:nvPr/>
        </p:nvGrpSpPr>
        <p:grpSpPr>
          <a:xfrm>
            <a:off x="1355380" y="2987720"/>
            <a:ext cx="1565713" cy="279592"/>
            <a:chOff x="1787427" y="2987720"/>
            <a:chExt cx="1565713" cy="279592"/>
          </a:xfrm>
        </p:grpSpPr>
        <p:cxnSp>
          <p:nvCxnSpPr>
            <p:cNvPr id="69" name="직선 연결선 68"/>
            <p:cNvCxnSpPr/>
            <p:nvPr/>
          </p:nvCxnSpPr>
          <p:spPr>
            <a:xfrm>
              <a:off x="2738038" y="2987720"/>
              <a:ext cx="335510" cy="0"/>
            </a:xfrm>
            <a:prstGeom prst="line">
              <a:avLst/>
            </a:prstGeom>
            <a:ln w="38100" cap="rnd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직선 연결선 71"/>
            <p:cNvCxnSpPr/>
            <p:nvPr/>
          </p:nvCxnSpPr>
          <p:spPr>
            <a:xfrm>
              <a:off x="2905793" y="2987720"/>
              <a:ext cx="0" cy="279592"/>
            </a:xfrm>
            <a:prstGeom prst="line">
              <a:avLst/>
            </a:prstGeom>
            <a:ln w="38100" cap="rnd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직선 연결선 73"/>
            <p:cNvCxnSpPr/>
            <p:nvPr/>
          </p:nvCxnSpPr>
          <p:spPr>
            <a:xfrm flipH="1">
              <a:off x="1955182" y="3267312"/>
              <a:ext cx="950611" cy="0"/>
            </a:xfrm>
            <a:prstGeom prst="line">
              <a:avLst/>
            </a:prstGeom>
            <a:ln w="38100" cap="rnd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직선 연결선 78"/>
            <p:cNvCxnSpPr/>
            <p:nvPr/>
          </p:nvCxnSpPr>
          <p:spPr>
            <a:xfrm>
              <a:off x="2905793" y="3155475"/>
              <a:ext cx="447346" cy="0"/>
            </a:xfrm>
            <a:prstGeom prst="line">
              <a:avLst/>
            </a:prstGeom>
            <a:ln w="38100" cap="rnd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직선 연결선 80"/>
            <p:cNvCxnSpPr/>
            <p:nvPr/>
          </p:nvCxnSpPr>
          <p:spPr>
            <a:xfrm>
              <a:off x="3353140" y="3155475"/>
              <a:ext cx="0" cy="111837"/>
            </a:xfrm>
            <a:prstGeom prst="line">
              <a:avLst/>
            </a:prstGeom>
            <a:ln w="38100" cap="rnd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직선 연결선 82"/>
            <p:cNvCxnSpPr/>
            <p:nvPr/>
          </p:nvCxnSpPr>
          <p:spPr>
            <a:xfrm>
              <a:off x="2626202" y="3155475"/>
              <a:ext cx="167755" cy="0"/>
            </a:xfrm>
            <a:prstGeom prst="line">
              <a:avLst/>
            </a:prstGeom>
            <a:ln w="38100" cap="rnd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직선 연결선 90"/>
            <p:cNvCxnSpPr/>
            <p:nvPr/>
          </p:nvCxnSpPr>
          <p:spPr>
            <a:xfrm>
              <a:off x="2793956" y="3155475"/>
              <a:ext cx="0" cy="111837"/>
            </a:xfrm>
            <a:prstGeom prst="line">
              <a:avLst/>
            </a:prstGeom>
            <a:ln w="38100" cap="rnd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직선 연결선 92"/>
            <p:cNvCxnSpPr/>
            <p:nvPr/>
          </p:nvCxnSpPr>
          <p:spPr>
            <a:xfrm>
              <a:off x="1787427" y="3155475"/>
              <a:ext cx="167755" cy="0"/>
            </a:xfrm>
            <a:prstGeom prst="line">
              <a:avLst/>
            </a:prstGeom>
            <a:ln w="38100" cap="rnd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직선 연결선 93"/>
            <p:cNvCxnSpPr/>
            <p:nvPr/>
          </p:nvCxnSpPr>
          <p:spPr>
            <a:xfrm>
              <a:off x="1955182" y="3155475"/>
              <a:ext cx="0" cy="111837"/>
            </a:xfrm>
            <a:prstGeom prst="line">
              <a:avLst/>
            </a:prstGeom>
            <a:ln w="38100" cap="rnd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TextBox 97"/>
          <p:cNvSpPr txBox="1"/>
          <p:nvPr/>
        </p:nvSpPr>
        <p:spPr>
          <a:xfrm>
            <a:off x="1431948" y="3356992"/>
            <a:ext cx="2404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/>
              <a:t>JOINT BAR </a:t>
            </a:r>
            <a:r>
              <a:rPr lang="ko-KR" altLang="en-US" dirty="0"/>
              <a:t>결합 형상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858701" y="3356992"/>
            <a:ext cx="2092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/>
              <a:t>JOINT BAR </a:t>
            </a:r>
            <a:r>
              <a:rPr lang="ko-KR" altLang="en-US" dirty="0"/>
              <a:t>상세도</a:t>
            </a:r>
          </a:p>
        </p:txBody>
      </p:sp>
      <p:sp>
        <p:nvSpPr>
          <p:cNvPr id="58" name="제목 1">
            <a:extLst>
              <a:ext uri="{FF2B5EF4-FFF2-40B4-BE49-F238E27FC236}">
                <a16:creationId xmlns:a16="http://schemas.microsoft.com/office/drawing/2014/main" id="{AC92FB66-A113-4628-8D5F-C6685CF44CC5}"/>
              </a:ext>
            </a:extLst>
          </p:cNvPr>
          <p:cNvSpPr txBox="1">
            <a:spLocks/>
          </p:cNvSpPr>
          <p:nvPr/>
        </p:nvSpPr>
        <p:spPr>
          <a:xfrm>
            <a:off x="0" y="208606"/>
            <a:ext cx="9144000" cy="8640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300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   II. SKYLITE</a:t>
            </a:r>
            <a:endParaRPr lang="ko-KR" altLang="en-US" sz="3000" dirty="0"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Administrator\바탕 화면\업무관련\00. Skylite click 자료\실적사진\정읍 시민미술회관 skylite click\사본 - 1421032639159.jpeg"/>
          <p:cNvPicPr>
            <a:picLocks noChangeAspect="1" noChangeArrowheads="1"/>
          </p:cNvPicPr>
          <p:nvPr/>
        </p:nvPicPr>
        <p:blipFill>
          <a:blip r:embed="rId2" cstate="print"/>
          <a:srcRect t="36750" r="20201" b="25451"/>
          <a:stretch>
            <a:fillRect/>
          </a:stretch>
        </p:blipFill>
        <p:spPr bwMode="auto">
          <a:xfrm>
            <a:off x="4499992" y="1124744"/>
            <a:ext cx="4644008" cy="2808312"/>
          </a:xfrm>
          <a:prstGeom prst="rect">
            <a:avLst/>
          </a:prstGeom>
          <a:noFill/>
        </p:spPr>
      </p:pic>
      <p:pic>
        <p:nvPicPr>
          <p:cNvPr id="1029" name="Picture 5" descr="C:\Documents and Settings\Administrator\바탕 화면\업무관련\00. Skylite click 자료\실적사진\정읍 시민미술회관 skylite click\사본 - 1421032640808.jpeg"/>
          <p:cNvPicPr>
            <a:picLocks noChangeAspect="1" noChangeArrowheads="1"/>
          </p:cNvPicPr>
          <p:nvPr/>
        </p:nvPicPr>
        <p:blipFill>
          <a:blip r:embed="rId3" cstate="print"/>
          <a:srcRect b="19371"/>
          <a:stretch>
            <a:fillRect/>
          </a:stretch>
        </p:blipFill>
        <p:spPr bwMode="auto">
          <a:xfrm>
            <a:off x="4499992" y="3933056"/>
            <a:ext cx="4644008" cy="2924944"/>
          </a:xfrm>
          <a:prstGeom prst="rect">
            <a:avLst/>
          </a:prstGeom>
          <a:noFill/>
        </p:spPr>
      </p:pic>
      <p:pic>
        <p:nvPicPr>
          <p:cNvPr id="1028" name="Picture 4" descr="C:\Documents and Settings\Administrator\바탕 화면\업무관련\00. Skylite click 자료\실적사진\시장 설치사진\사본 - 1421032635530.jpeg"/>
          <p:cNvPicPr>
            <a:picLocks noChangeAspect="1" noChangeArrowheads="1"/>
          </p:cNvPicPr>
          <p:nvPr/>
        </p:nvPicPr>
        <p:blipFill>
          <a:blip r:embed="rId4" cstate="print"/>
          <a:srcRect b="20513"/>
          <a:stretch>
            <a:fillRect/>
          </a:stretch>
        </p:blipFill>
        <p:spPr bwMode="auto">
          <a:xfrm>
            <a:off x="467544" y="3933056"/>
            <a:ext cx="4049038" cy="2924944"/>
          </a:xfrm>
          <a:prstGeom prst="rect">
            <a:avLst/>
          </a:prstGeom>
          <a:noFill/>
        </p:spPr>
      </p:pic>
      <p:sp>
        <p:nvSpPr>
          <p:cNvPr id="8" name="자유형 7"/>
          <p:cNvSpPr/>
          <p:nvPr/>
        </p:nvSpPr>
        <p:spPr>
          <a:xfrm>
            <a:off x="467544" y="1098916"/>
            <a:ext cx="4057845" cy="2843164"/>
          </a:xfrm>
          <a:custGeom>
            <a:avLst/>
            <a:gdLst>
              <a:gd name="connsiteX0" fmla="*/ 745157 w 4032448"/>
              <a:gd name="connsiteY0" fmla="*/ 0 h 2808312"/>
              <a:gd name="connsiteX1" fmla="*/ 3287291 w 4032448"/>
              <a:gd name="connsiteY1" fmla="*/ 0 h 2808312"/>
              <a:gd name="connsiteX2" fmla="*/ 3814196 w 4032448"/>
              <a:gd name="connsiteY2" fmla="*/ 218252 h 2808312"/>
              <a:gd name="connsiteX3" fmla="*/ 4032447 w 4032448"/>
              <a:gd name="connsiteY3" fmla="*/ 745158 h 2808312"/>
              <a:gd name="connsiteX4" fmla="*/ 4032448 w 4032448"/>
              <a:gd name="connsiteY4" fmla="*/ 2808312 h 2808312"/>
              <a:gd name="connsiteX5" fmla="*/ 4032448 w 4032448"/>
              <a:gd name="connsiteY5" fmla="*/ 2808312 h 2808312"/>
              <a:gd name="connsiteX6" fmla="*/ 4032448 w 4032448"/>
              <a:gd name="connsiteY6" fmla="*/ 2808312 h 2808312"/>
              <a:gd name="connsiteX7" fmla="*/ 0 w 4032448"/>
              <a:gd name="connsiteY7" fmla="*/ 2808312 h 2808312"/>
              <a:gd name="connsiteX8" fmla="*/ 0 w 4032448"/>
              <a:gd name="connsiteY8" fmla="*/ 2808312 h 2808312"/>
              <a:gd name="connsiteX9" fmla="*/ 0 w 4032448"/>
              <a:gd name="connsiteY9" fmla="*/ 2808312 h 2808312"/>
              <a:gd name="connsiteX10" fmla="*/ 0 w 4032448"/>
              <a:gd name="connsiteY10" fmla="*/ 745157 h 2808312"/>
              <a:gd name="connsiteX11" fmla="*/ 218252 w 4032448"/>
              <a:gd name="connsiteY11" fmla="*/ 218252 h 2808312"/>
              <a:gd name="connsiteX12" fmla="*/ 745158 w 4032448"/>
              <a:gd name="connsiteY12" fmla="*/ 1 h 2808312"/>
              <a:gd name="connsiteX13" fmla="*/ 745157 w 4032448"/>
              <a:gd name="connsiteY13" fmla="*/ 0 h 2808312"/>
              <a:gd name="connsiteX0" fmla="*/ 745157 w 4100184"/>
              <a:gd name="connsiteY0" fmla="*/ 67736 h 2876048"/>
              <a:gd name="connsiteX1" fmla="*/ 3287291 w 4100184"/>
              <a:gd name="connsiteY1" fmla="*/ 67736 h 2876048"/>
              <a:gd name="connsiteX2" fmla="*/ 3960440 w 4100184"/>
              <a:gd name="connsiteY2" fmla="*/ 139744 h 2876048"/>
              <a:gd name="connsiteX3" fmla="*/ 4032447 w 4100184"/>
              <a:gd name="connsiteY3" fmla="*/ 812894 h 2876048"/>
              <a:gd name="connsiteX4" fmla="*/ 4032448 w 4100184"/>
              <a:gd name="connsiteY4" fmla="*/ 2876048 h 2876048"/>
              <a:gd name="connsiteX5" fmla="*/ 4032448 w 4100184"/>
              <a:gd name="connsiteY5" fmla="*/ 2876048 h 2876048"/>
              <a:gd name="connsiteX6" fmla="*/ 4032448 w 4100184"/>
              <a:gd name="connsiteY6" fmla="*/ 2876048 h 2876048"/>
              <a:gd name="connsiteX7" fmla="*/ 0 w 4100184"/>
              <a:gd name="connsiteY7" fmla="*/ 2876048 h 2876048"/>
              <a:gd name="connsiteX8" fmla="*/ 0 w 4100184"/>
              <a:gd name="connsiteY8" fmla="*/ 2876048 h 2876048"/>
              <a:gd name="connsiteX9" fmla="*/ 0 w 4100184"/>
              <a:gd name="connsiteY9" fmla="*/ 2876048 h 2876048"/>
              <a:gd name="connsiteX10" fmla="*/ 0 w 4100184"/>
              <a:gd name="connsiteY10" fmla="*/ 812893 h 2876048"/>
              <a:gd name="connsiteX11" fmla="*/ 218252 w 4100184"/>
              <a:gd name="connsiteY11" fmla="*/ 285988 h 2876048"/>
              <a:gd name="connsiteX12" fmla="*/ 745158 w 4100184"/>
              <a:gd name="connsiteY12" fmla="*/ 67737 h 2876048"/>
              <a:gd name="connsiteX13" fmla="*/ 745157 w 4100184"/>
              <a:gd name="connsiteY13" fmla="*/ 67736 h 2876048"/>
              <a:gd name="connsiteX0" fmla="*/ 745157 w 4100184"/>
              <a:gd name="connsiteY0" fmla="*/ 0 h 2808312"/>
              <a:gd name="connsiteX1" fmla="*/ 3287291 w 4100184"/>
              <a:gd name="connsiteY1" fmla="*/ 0 h 2808312"/>
              <a:gd name="connsiteX2" fmla="*/ 3960440 w 4100184"/>
              <a:gd name="connsiteY2" fmla="*/ 72008 h 2808312"/>
              <a:gd name="connsiteX3" fmla="*/ 4032447 w 4100184"/>
              <a:gd name="connsiteY3" fmla="*/ 745158 h 2808312"/>
              <a:gd name="connsiteX4" fmla="*/ 4032448 w 4100184"/>
              <a:gd name="connsiteY4" fmla="*/ 2808312 h 2808312"/>
              <a:gd name="connsiteX5" fmla="*/ 4032448 w 4100184"/>
              <a:gd name="connsiteY5" fmla="*/ 2808312 h 2808312"/>
              <a:gd name="connsiteX6" fmla="*/ 4032448 w 4100184"/>
              <a:gd name="connsiteY6" fmla="*/ 2808312 h 2808312"/>
              <a:gd name="connsiteX7" fmla="*/ 0 w 4100184"/>
              <a:gd name="connsiteY7" fmla="*/ 2808312 h 2808312"/>
              <a:gd name="connsiteX8" fmla="*/ 0 w 4100184"/>
              <a:gd name="connsiteY8" fmla="*/ 2808312 h 2808312"/>
              <a:gd name="connsiteX9" fmla="*/ 0 w 4100184"/>
              <a:gd name="connsiteY9" fmla="*/ 2808312 h 2808312"/>
              <a:gd name="connsiteX10" fmla="*/ 0 w 4100184"/>
              <a:gd name="connsiteY10" fmla="*/ 745157 h 2808312"/>
              <a:gd name="connsiteX11" fmla="*/ 218252 w 4100184"/>
              <a:gd name="connsiteY11" fmla="*/ 218252 h 2808312"/>
              <a:gd name="connsiteX12" fmla="*/ 745158 w 4100184"/>
              <a:gd name="connsiteY12" fmla="*/ 1 h 2808312"/>
              <a:gd name="connsiteX13" fmla="*/ 745157 w 4100184"/>
              <a:gd name="connsiteY13" fmla="*/ 0 h 2808312"/>
              <a:gd name="connsiteX0" fmla="*/ 745157 w 4032448"/>
              <a:gd name="connsiteY0" fmla="*/ 0 h 2808312"/>
              <a:gd name="connsiteX1" fmla="*/ 3287291 w 4032448"/>
              <a:gd name="connsiteY1" fmla="*/ 0 h 2808312"/>
              <a:gd name="connsiteX2" fmla="*/ 3960440 w 4032448"/>
              <a:gd name="connsiteY2" fmla="*/ 72008 h 2808312"/>
              <a:gd name="connsiteX3" fmla="*/ 4032447 w 4032448"/>
              <a:gd name="connsiteY3" fmla="*/ 745158 h 2808312"/>
              <a:gd name="connsiteX4" fmla="*/ 4032448 w 4032448"/>
              <a:gd name="connsiteY4" fmla="*/ 2808312 h 2808312"/>
              <a:gd name="connsiteX5" fmla="*/ 4032448 w 4032448"/>
              <a:gd name="connsiteY5" fmla="*/ 2808312 h 2808312"/>
              <a:gd name="connsiteX6" fmla="*/ 4032448 w 4032448"/>
              <a:gd name="connsiteY6" fmla="*/ 2808312 h 2808312"/>
              <a:gd name="connsiteX7" fmla="*/ 0 w 4032448"/>
              <a:gd name="connsiteY7" fmla="*/ 2808312 h 2808312"/>
              <a:gd name="connsiteX8" fmla="*/ 0 w 4032448"/>
              <a:gd name="connsiteY8" fmla="*/ 2808312 h 2808312"/>
              <a:gd name="connsiteX9" fmla="*/ 0 w 4032448"/>
              <a:gd name="connsiteY9" fmla="*/ 2808312 h 2808312"/>
              <a:gd name="connsiteX10" fmla="*/ 0 w 4032448"/>
              <a:gd name="connsiteY10" fmla="*/ 745157 h 2808312"/>
              <a:gd name="connsiteX11" fmla="*/ 218252 w 4032448"/>
              <a:gd name="connsiteY11" fmla="*/ 218252 h 2808312"/>
              <a:gd name="connsiteX12" fmla="*/ 745158 w 4032448"/>
              <a:gd name="connsiteY12" fmla="*/ 1 h 2808312"/>
              <a:gd name="connsiteX13" fmla="*/ 745157 w 4032448"/>
              <a:gd name="connsiteY13" fmla="*/ 0 h 2808312"/>
              <a:gd name="connsiteX0" fmla="*/ 745157 w 4042883"/>
              <a:gd name="connsiteY0" fmla="*/ 18769 h 2827081"/>
              <a:gd name="connsiteX1" fmla="*/ 3287291 w 4042883"/>
              <a:gd name="connsiteY1" fmla="*/ 18769 h 2827081"/>
              <a:gd name="connsiteX2" fmla="*/ 4032448 w 4042883"/>
              <a:gd name="connsiteY2" fmla="*/ 18769 h 2827081"/>
              <a:gd name="connsiteX3" fmla="*/ 4032447 w 4042883"/>
              <a:gd name="connsiteY3" fmla="*/ 763927 h 2827081"/>
              <a:gd name="connsiteX4" fmla="*/ 4032448 w 4042883"/>
              <a:gd name="connsiteY4" fmla="*/ 2827081 h 2827081"/>
              <a:gd name="connsiteX5" fmla="*/ 4032448 w 4042883"/>
              <a:gd name="connsiteY5" fmla="*/ 2827081 h 2827081"/>
              <a:gd name="connsiteX6" fmla="*/ 4032448 w 4042883"/>
              <a:gd name="connsiteY6" fmla="*/ 2827081 h 2827081"/>
              <a:gd name="connsiteX7" fmla="*/ 0 w 4042883"/>
              <a:gd name="connsiteY7" fmla="*/ 2827081 h 2827081"/>
              <a:gd name="connsiteX8" fmla="*/ 0 w 4042883"/>
              <a:gd name="connsiteY8" fmla="*/ 2827081 h 2827081"/>
              <a:gd name="connsiteX9" fmla="*/ 0 w 4042883"/>
              <a:gd name="connsiteY9" fmla="*/ 2827081 h 2827081"/>
              <a:gd name="connsiteX10" fmla="*/ 0 w 4042883"/>
              <a:gd name="connsiteY10" fmla="*/ 763926 h 2827081"/>
              <a:gd name="connsiteX11" fmla="*/ 218252 w 4042883"/>
              <a:gd name="connsiteY11" fmla="*/ 237021 h 2827081"/>
              <a:gd name="connsiteX12" fmla="*/ 745158 w 4042883"/>
              <a:gd name="connsiteY12" fmla="*/ 18770 h 2827081"/>
              <a:gd name="connsiteX13" fmla="*/ 745157 w 4042883"/>
              <a:gd name="connsiteY13" fmla="*/ 18769 h 2827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42883" h="2827081">
                <a:moveTo>
                  <a:pt x="745157" y="18769"/>
                </a:moveTo>
                <a:lnTo>
                  <a:pt x="3287291" y="18769"/>
                </a:lnTo>
                <a:lnTo>
                  <a:pt x="4032448" y="18769"/>
                </a:lnTo>
                <a:cubicBezTo>
                  <a:pt x="4042883" y="0"/>
                  <a:pt x="4032447" y="566299"/>
                  <a:pt x="4032447" y="763927"/>
                </a:cubicBezTo>
                <a:cubicBezTo>
                  <a:pt x="4032447" y="1451645"/>
                  <a:pt x="4032448" y="2139363"/>
                  <a:pt x="4032448" y="2827081"/>
                </a:cubicBezTo>
                <a:lnTo>
                  <a:pt x="4032448" y="2827081"/>
                </a:lnTo>
                <a:lnTo>
                  <a:pt x="4032448" y="2827081"/>
                </a:lnTo>
                <a:lnTo>
                  <a:pt x="0" y="2827081"/>
                </a:lnTo>
                <a:lnTo>
                  <a:pt x="0" y="2827081"/>
                </a:lnTo>
                <a:lnTo>
                  <a:pt x="0" y="2827081"/>
                </a:lnTo>
                <a:lnTo>
                  <a:pt x="0" y="763926"/>
                </a:lnTo>
                <a:cubicBezTo>
                  <a:pt x="0" y="566298"/>
                  <a:pt x="78508" y="376764"/>
                  <a:pt x="218252" y="237021"/>
                </a:cubicBezTo>
                <a:cubicBezTo>
                  <a:pt x="357996" y="97277"/>
                  <a:pt x="547530" y="18770"/>
                  <a:pt x="745158" y="18770"/>
                </a:cubicBezTo>
                <a:lnTo>
                  <a:pt x="745157" y="18769"/>
                </a:lnTo>
                <a:close/>
              </a:path>
            </a:pathLst>
          </a:custGeom>
          <a:blipFill dpi="0" rotWithShape="1">
            <a:blip r:embed="rId5" cstate="print"/>
            <a:srcRect/>
            <a:stretch>
              <a:fillRect l="-5000" r="-8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36512" y="260648"/>
            <a:ext cx="8229600" cy="864096"/>
          </a:xfrm>
        </p:spPr>
        <p:txBody>
          <a:bodyPr>
            <a:normAutofit/>
          </a:bodyPr>
          <a:lstStyle/>
          <a:p>
            <a:pPr algn="l"/>
            <a:r>
              <a:rPr lang="en-US" altLang="ko-KR" sz="30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   IV. </a:t>
            </a:r>
            <a:r>
              <a:rPr lang="ko-KR" altLang="en-US" sz="30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사례</a:t>
            </a:r>
            <a:endParaRPr lang="ko-KR" altLang="en-US" sz="30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48931" y="3645024"/>
            <a:ext cx="1895071" cy="2616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ko-KR" altLang="en-US" sz="11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휴먼모음T" pitchFamily="18" charset="-127"/>
                <a:ea typeface="휴먼모음T" pitchFamily="18" charset="-127"/>
              </a:rPr>
              <a:t>포항 </a:t>
            </a:r>
            <a:r>
              <a:rPr lang="ko-KR" altLang="en-US" sz="11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휴먼모음T" pitchFamily="18" charset="-127"/>
                <a:ea typeface="휴먼모음T" pitchFamily="18" charset="-127"/>
              </a:rPr>
              <a:t>라망웨딩스튜디오</a:t>
            </a:r>
            <a:endParaRPr lang="en-US" altLang="ko-KR" sz="11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548931" y="6508993"/>
            <a:ext cx="1895071" cy="2616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ko-KR" altLang="en-US" sz="11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휴먼모음T" pitchFamily="18" charset="-127"/>
                <a:ea typeface="휴먼모음T" pitchFamily="18" charset="-127"/>
              </a:rPr>
              <a:t>을지로 중부시장</a:t>
            </a:r>
            <a:endParaRPr lang="en-US" altLang="ko-KR" sz="11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5879222" y="3645024"/>
            <a:ext cx="1895071" cy="2616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ko-KR" altLang="en-US" sz="11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휴먼모음T" pitchFamily="18" charset="-127"/>
                <a:ea typeface="휴먼모음T" pitchFamily="18" charset="-127"/>
              </a:rPr>
              <a:t>정읍 시민미술회관</a:t>
            </a:r>
            <a:endParaRPr lang="en-US" altLang="ko-KR" sz="11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879222" y="6524382"/>
            <a:ext cx="1895071" cy="2616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ko-KR" altLang="en-US" sz="11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휴먼모음T" pitchFamily="18" charset="-127"/>
                <a:ea typeface="휴먼모음T" pitchFamily="18" charset="-127"/>
              </a:rPr>
              <a:t>정읍 시민미술회관</a:t>
            </a:r>
            <a:endParaRPr lang="en-US" altLang="ko-KR" sz="11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09DFABC7-376E-474E-A4AD-013EEFA3AA4A}"/>
              </a:ext>
            </a:extLst>
          </p:cNvPr>
          <p:cNvSpPr txBox="1">
            <a:spLocks/>
          </p:cNvSpPr>
          <p:nvPr/>
        </p:nvSpPr>
        <p:spPr>
          <a:xfrm>
            <a:off x="0" y="208606"/>
            <a:ext cx="9144000" cy="8640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300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   II. SKYLITE</a:t>
            </a:r>
            <a:endParaRPr lang="ko-KR" altLang="en-US" sz="3000" dirty="0"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403648" y="1772816"/>
            <a:ext cx="3940801" cy="3096344"/>
          </a:xfrm>
          <a:prstGeom prst="rect">
            <a:avLst/>
          </a:prstGeom>
          <a:blipFill dpi="0" rotWithShape="1">
            <a:blip r:embed="rId3" cstate="print">
              <a:alphaModFix amt="80000"/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 flipH="1">
            <a:off x="4932040" y="1844824"/>
            <a:ext cx="3744416" cy="2673666"/>
          </a:xfrm>
          <a:prstGeom prst="rect">
            <a:avLst/>
          </a:prstGeom>
          <a:blipFill dpi="0" rotWithShape="1">
            <a:blip r:embed="rId4" cstate="print">
              <a:alphaModFix amt="85000"/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1115616" y="1556792"/>
            <a:ext cx="7920880" cy="32778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1200" dirty="0"/>
              <a:t> </a:t>
            </a:r>
            <a:r>
              <a:rPr lang="ko-KR" altLang="en-US" sz="1200" dirty="0" err="1"/>
              <a:t>폴리카보네이트</a:t>
            </a:r>
            <a:r>
              <a:rPr lang="ko-KR" altLang="en-US" sz="1200" dirty="0"/>
              <a:t> </a:t>
            </a:r>
            <a:r>
              <a:rPr lang="en-US" altLang="ko-KR" sz="1200" dirty="0"/>
              <a:t>(POLYCARBONATE RESIN)</a:t>
            </a:r>
            <a:r>
              <a:rPr lang="ko-KR" altLang="en-US" sz="1200" dirty="0"/>
              <a:t>로 압출 성형 및 절단</a:t>
            </a:r>
            <a:r>
              <a:rPr lang="en-US" altLang="ko-KR" sz="1200" dirty="0"/>
              <a:t>/</a:t>
            </a:r>
            <a:r>
              <a:rPr lang="ko-KR" altLang="en-US" sz="1200" dirty="0"/>
              <a:t>가공 등을 하여 제작되는 </a:t>
            </a:r>
            <a:r>
              <a:rPr lang="ko-KR" altLang="en-US" sz="1200" dirty="0" err="1"/>
              <a:t>복층</a:t>
            </a:r>
            <a:r>
              <a:rPr lang="ko-KR" altLang="en-US" sz="1200" dirty="0"/>
              <a:t> 시트</a:t>
            </a:r>
            <a:endParaRPr lang="en-US" altLang="ko-KR" sz="1200" dirty="0"/>
          </a:p>
          <a:p>
            <a:pPr>
              <a:buFont typeface="Arial" pitchFamily="34" charset="0"/>
              <a:buChar char="•"/>
            </a:pPr>
            <a:endParaRPr lang="en-US" altLang="ko-KR" sz="1200" dirty="0"/>
          </a:p>
          <a:p>
            <a:pPr>
              <a:buFont typeface="Arial" pitchFamily="34" charset="0"/>
              <a:buChar char="•"/>
            </a:pPr>
            <a:r>
              <a:rPr lang="ko-KR" altLang="en-US" sz="1200" dirty="0"/>
              <a:t> 적용분야 </a:t>
            </a:r>
            <a:r>
              <a:rPr lang="en-US" altLang="ko-KR" sz="1200" dirty="0"/>
              <a:t>: </a:t>
            </a:r>
            <a:r>
              <a:rPr lang="ko-KR" altLang="en-US" sz="1200" dirty="0"/>
              <a:t>가정용</a:t>
            </a:r>
            <a:r>
              <a:rPr lang="en-US" altLang="ko-KR" sz="1200" dirty="0">
                <a:latin typeface="맑은 고딕"/>
                <a:ea typeface="맑은 고딕"/>
              </a:rPr>
              <a:t>·</a:t>
            </a:r>
            <a:r>
              <a:rPr lang="ko-KR" altLang="en-US" sz="1200" dirty="0">
                <a:latin typeface="맑은 고딕"/>
                <a:ea typeface="맑은 고딕"/>
              </a:rPr>
              <a:t>산업용 온실 </a:t>
            </a:r>
            <a:r>
              <a:rPr lang="en-US" altLang="ko-KR" sz="1200" dirty="0">
                <a:latin typeface="맑은 고딕"/>
                <a:ea typeface="맑은 고딕"/>
              </a:rPr>
              <a:t>, </a:t>
            </a:r>
            <a:r>
              <a:rPr lang="ko-KR" altLang="en-US" sz="1200" dirty="0">
                <a:latin typeface="맑은 고딕"/>
                <a:ea typeface="맑은 고딕"/>
              </a:rPr>
              <a:t>지붕채광 </a:t>
            </a:r>
            <a:r>
              <a:rPr lang="en-US" altLang="ko-KR" sz="1200" dirty="0">
                <a:latin typeface="맑은 고딕"/>
                <a:ea typeface="맑은 고딕"/>
              </a:rPr>
              <a:t>, </a:t>
            </a:r>
            <a:r>
              <a:rPr lang="ko-KR" altLang="en-US" sz="1200" dirty="0">
                <a:latin typeface="맑은 고딕"/>
                <a:ea typeface="맑은 고딕"/>
              </a:rPr>
              <a:t>베란다 </a:t>
            </a:r>
            <a:r>
              <a:rPr lang="en-US" altLang="ko-KR" sz="1200" dirty="0">
                <a:latin typeface="맑은 고딕"/>
                <a:ea typeface="맑은 고딕"/>
              </a:rPr>
              <a:t>, </a:t>
            </a:r>
            <a:r>
              <a:rPr lang="ko-KR" altLang="en-US" sz="1200" dirty="0">
                <a:latin typeface="맑은 고딕"/>
                <a:ea typeface="맑은 고딕"/>
              </a:rPr>
              <a:t>산업 건물 채광창 </a:t>
            </a:r>
            <a:r>
              <a:rPr lang="en-US" altLang="ko-KR" sz="1200" dirty="0">
                <a:latin typeface="맑은 고딕"/>
                <a:ea typeface="맑은 고딕"/>
              </a:rPr>
              <a:t>, Interior · Exterior </a:t>
            </a:r>
            <a:r>
              <a:rPr lang="ko-KR" altLang="en-US" sz="1200" dirty="0">
                <a:latin typeface="맑은 고딕"/>
                <a:ea typeface="맑은 고딕"/>
              </a:rPr>
              <a:t>등</a:t>
            </a:r>
            <a:endParaRPr lang="en-US" altLang="ko-KR" sz="1200" dirty="0"/>
          </a:p>
          <a:p>
            <a:pPr>
              <a:buFont typeface="Arial" pitchFamily="34" charset="0"/>
              <a:buChar char="•"/>
            </a:pPr>
            <a:endParaRPr lang="en-US" altLang="ko-KR" sz="1200" dirty="0"/>
          </a:p>
          <a:p>
            <a:pPr>
              <a:buFont typeface="Arial" pitchFamily="34" charset="0"/>
              <a:buChar char="•"/>
            </a:pPr>
            <a:r>
              <a:rPr lang="en-US" altLang="ko-KR" sz="1200" dirty="0"/>
              <a:t> </a:t>
            </a:r>
            <a:r>
              <a:rPr lang="ko-KR" altLang="en-US" sz="1200" dirty="0"/>
              <a:t>제품의 특징</a:t>
            </a:r>
            <a:endParaRPr lang="en-US" altLang="ko-KR" sz="1200" dirty="0"/>
          </a:p>
          <a:p>
            <a:endParaRPr lang="en-US" altLang="ko-KR" sz="1200" dirty="0"/>
          </a:p>
          <a:p>
            <a:pPr lvl="1">
              <a:buFont typeface="Wingdings" pitchFamily="2" charset="2"/>
              <a:buChar char="ü"/>
            </a:pPr>
            <a:r>
              <a:rPr lang="ko-KR" altLang="en-US" sz="1400" b="1" i="1" dirty="0">
                <a:solidFill>
                  <a:srgbClr val="FF0000"/>
                </a:solidFill>
              </a:rPr>
              <a:t>기존 수입 제품의 독점적 시장에서 국내생산으로 변경</a:t>
            </a:r>
            <a:endParaRPr lang="ko-KR" altLang="en-US" sz="1200" i="1" dirty="0"/>
          </a:p>
          <a:p>
            <a:pPr lvl="1"/>
            <a:r>
              <a:rPr lang="en-US" altLang="ko-KR" sz="1100" b="1" dirty="0"/>
              <a:t> </a:t>
            </a:r>
          </a:p>
          <a:p>
            <a:pPr lvl="1">
              <a:buFont typeface="Wingdings" pitchFamily="2" charset="2"/>
              <a:buChar char="ü"/>
            </a:pPr>
            <a:r>
              <a:rPr lang="ko-KR" altLang="en-US" sz="1100" b="1" dirty="0"/>
              <a:t>양면 </a:t>
            </a:r>
            <a:r>
              <a:rPr lang="en-US" altLang="ko-KR" sz="1100" b="1" dirty="0"/>
              <a:t>UV</a:t>
            </a:r>
            <a:r>
              <a:rPr lang="ko-KR" altLang="en-US" sz="1100" b="1" dirty="0"/>
              <a:t>코팅 </a:t>
            </a:r>
            <a:r>
              <a:rPr lang="en-US" altLang="ko-KR" sz="1100" b="1" dirty="0"/>
              <a:t>: </a:t>
            </a:r>
            <a:r>
              <a:rPr lang="ko-KR" altLang="en-US" sz="1100" b="1" dirty="0"/>
              <a:t>국내 최초의 양면 </a:t>
            </a:r>
            <a:r>
              <a:rPr lang="en-US" altLang="ko-KR" sz="1100" b="1" dirty="0"/>
              <a:t>UV</a:t>
            </a:r>
            <a:r>
              <a:rPr lang="ko-KR" altLang="en-US" sz="1100" b="1" dirty="0"/>
              <a:t>코팅 제품으로 인체에 해로운 자외선을 차단</a:t>
            </a:r>
            <a:r>
              <a:rPr lang="en-US" altLang="ko-KR" sz="1100" b="1" dirty="0"/>
              <a:t>.</a:t>
            </a:r>
          </a:p>
          <a:p>
            <a:pPr lvl="1">
              <a:buFont typeface="Wingdings" pitchFamily="2" charset="2"/>
              <a:buChar char="ü"/>
            </a:pPr>
            <a:endParaRPr lang="en-US" altLang="ko-KR" sz="1100" b="1" dirty="0"/>
          </a:p>
          <a:p>
            <a:pPr lvl="1">
              <a:buFont typeface="Wingdings" pitchFamily="2" charset="2"/>
              <a:buChar char="ü"/>
            </a:pPr>
            <a:r>
              <a:rPr lang="ko-KR" altLang="en-US" sz="1100" b="1" dirty="0" err="1"/>
              <a:t>내충격성</a:t>
            </a:r>
            <a:r>
              <a:rPr lang="ko-KR" altLang="en-US" sz="1100" b="1" dirty="0"/>
              <a:t> </a:t>
            </a:r>
            <a:r>
              <a:rPr lang="en-US" altLang="ko-KR" sz="1100" b="1" dirty="0"/>
              <a:t>: </a:t>
            </a:r>
            <a:r>
              <a:rPr lang="ko-KR" altLang="en-US" sz="1100" b="1" dirty="0"/>
              <a:t>유리의 </a:t>
            </a:r>
            <a:r>
              <a:rPr lang="en-US" altLang="ko-KR" sz="1100" b="1" dirty="0"/>
              <a:t>200</a:t>
            </a:r>
            <a:r>
              <a:rPr lang="ko-KR" altLang="en-US" sz="1100" b="1" dirty="0"/>
              <a:t>배</a:t>
            </a:r>
            <a:r>
              <a:rPr lang="en-US" altLang="ko-KR" sz="1100" b="1" dirty="0"/>
              <a:t>, </a:t>
            </a:r>
            <a:r>
              <a:rPr lang="ko-KR" altLang="en-US" sz="1100" b="1" dirty="0"/>
              <a:t>아크릴의 </a:t>
            </a:r>
            <a:r>
              <a:rPr lang="en-US" altLang="ko-KR" sz="1100" b="1" dirty="0"/>
              <a:t>50</a:t>
            </a:r>
            <a:r>
              <a:rPr lang="ko-KR" altLang="en-US" sz="1100" b="1" dirty="0"/>
              <a:t>배 가량으로 </a:t>
            </a:r>
            <a:r>
              <a:rPr lang="ko-KR" altLang="en-US" sz="1100" b="1" dirty="0" err="1"/>
              <a:t>내충격</a:t>
            </a:r>
            <a:r>
              <a:rPr lang="ko-KR" altLang="en-US" sz="1100" b="1" dirty="0"/>
              <a:t> 성능이 우수</a:t>
            </a:r>
            <a:r>
              <a:rPr lang="en-US" altLang="ko-KR" sz="1100" b="1" dirty="0"/>
              <a:t>.</a:t>
            </a:r>
          </a:p>
          <a:p>
            <a:pPr lvl="1">
              <a:buFont typeface="Wingdings" pitchFamily="2" charset="2"/>
              <a:buChar char="ü"/>
            </a:pPr>
            <a:endParaRPr lang="en-US" altLang="ko-KR" sz="1100" b="1" dirty="0"/>
          </a:p>
          <a:p>
            <a:pPr lvl="1">
              <a:buFont typeface="Wingdings" pitchFamily="2" charset="2"/>
              <a:buChar char="ü"/>
            </a:pPr>
            <a:r>
              <a:rPr lang="ko-KR" altLang="en-US" sz="1100" b="1" dirty="0" err="1"/>
              <a:t>경량성</a:t>
            </a:r>
            <a:r>
              <a:rPr lang="ko-KR" altLang="en-US" sz="1100" b="1" dirty="0"/>
              <a:t> </a:t>
            </a:r>
            <a:r>
              <a:rPr lang="en-US" altLang="ko-KR" sz="1100" b="1" dirty="0"/>
              <a:t>: </a:t>
            </a:r>
            <a:r>
              <a:rPr lang="ko-KR" altLang="en-US" sz="1100" b="1" dirty="0"/>
              <a:t>무게가 </a:t>
            </a:r>
            <a:r>
              <a:rPr lang="en-US" altLang="ko-KR" sz="1100" b="1" dirty="0"/>
              <a:t>PC</a:t>
            </a:r>
            <a:r>
              <a:rPr lang="ko-KR" altLang="en-US" sz="1100" b="1" dirty="0"/>
              <a:t>단층시트의 </a:t>
            </a:r>
            <a:r>
              <a:rPr lang="en-US" altLang="ko-KR" sz="1100" b="1" dirty="0"/>
              <a:t>1/4, </a:t>
            </a:r>
            <a:r>
              <a:rPr lang="ko-KR" altLang="en-US" sz="1100" b="1" dirty="0"/>
              <a:t>유리의 </a:t>
            </a:r>
            <a:r>
              <a:rPr lang="en-US" altLang="ko-KR" sz="1100" b="1" dirty="0"/>
              <a:t>1/6</a:t>
            </a:r>
            <a:r>
              <a:rPr lang="ko-KR" altLang="en-US" sz="1100" b="1" dirty="0"/>
              <a:t>로 가벼우면서도 튼튼한 시공 가능</a:t>
            </a:r>
            <a:r>
              <a:rPr lang="en-US" altLang="ko-KR" sz="1100" b="1" dirty="0"/>
              <a:t>.</a:t>
            </a:r>
          </a:p>
          <a:p>
            <a:pPr lvl="1">
              <a:buFont typeface="Wingdings" pitchFamily="2" charset="2"/>
              <a:buChar char="ü"/>
            </a:pPr>
            <a:endParaRPr lang="en-US" altLang="ko-KR" sz="1100" b="1" dirty="0"/>
          </a:p>
          <a:p>
            <a:pPr lvl="1">
              <a:buFont typeface="Wingdings" pitchFamily="2" charset="2"/>
              <a:buChar char="ü"/>
            </a:pPr>
            <a:r>
              <a:rPr lang="ko-KR" altLang="en-US" sz="1100" b="1" dirty="0" err="1"/>
              <a:t>단열성</a:t>
            </a:r>
            <a:r>
              <a:rPr lang="ko-KR" altLang="en-US" sz="1100" b="1" dirty="0"/>
              <a:t> </a:t>
            </a:r>
            <a:r>
              <a:rPr lang="en-US" altLang="ko-KR" sz="1100" b="1" dirty="0"/>
              <a:t>: </a:t>
            </a:r>
            <a:r>
              <a:rPr lang="ko-KR" altLang="en-US" sz="1100" b="1" dirty="0"/>
              <a:t>높은 가시광선투과율을 유지하면서 </a:t>
            </a:r>
            <a:r>
              <a:rPr lang="ko-KR" altLang="en-US" sz="1100" b="1" dirty="0" err="1"/>
              <a:t>공기층으로</a:t>
            </a:r>
            <a:r>
              <a:rPr lang="ko-KR" altLang="en-US" sz="1100" b="1" dirty="0"/>
              <a:t> 인해 </a:t>
            </a:r>
            <a:r>
              <a:rPr lang="ko-KR" altLang="en-US" sz="1100" b="1" dirty="0" err="1"/>
              <a:t>단열성이</a:t>
            </a:r>
            <a:r>
              <a:rPr lang="ko-KR" altLang="en-US" sz="1100" b="1" dirty="0"/>
              <a:t> 우수함</a:t>
            </a:r>
            <a:r>
              <a:rPr lang="en-US" altLang="ko-KR" sz="1100" b="1" dirty="0"/>
              <a:t>.</a:t>
            </a:r>
          </a:p>
          <a:p>
            <a:pPr lvl="1">
              <a:buFont typeface="Wingdings" pitchFamily="2" charset="2"/>
              <a:buChar char="ü"/>
            </a:pPr>
            <a:endParaRPr lang="en-US" altLang="ko-KR" sz="1100" b="1" dirty="0"/>
          </a:p>
          <a:p>
            <a:pPr lvl="1">
              <a:buFont typeface="Wingdings" pitchFamily="2" charset="2"/>
              <a:buChar char="ü"/>
            </a:pPr>
            <a:r>
              <a:rPr lang="ko-KR" altLang="en-US" sz="1100" b="1" dirty="0"/>
              <a:t>유연성 </a:t>
            </a:r>
            <a:r>
              <a:rPr lang="en-US" altLang="ko-KR" sz="1100" b="1" dirty="0"/>
              <a:t>: </a:t>
            </a:r>
            <a:r>
              <a:rPr lang="ko-KR" altLang="en-US" sz="1100" b="1" dirty="0"/>
              <a:t>가공하기 쉽고 곡면시공이 가능하며 설치가 간편하여 </a:t>
            </a:r>
            <a:r>
              <a:rPr lang="ko-KR" altLang="en-US" sz="1100" b="1" dirty="0" err="1"/>
              <a:t>시공비</a:t>
            </a:r>
            <a:r>
              <a:rPr lang="ko-KR" altLang="en-US" sz="1100" b="1" dirty="0"/>
              <a:t> 절감</a:t>
            </a:r>
            <a:r>
              <a:rPr lang="en-US" altLang="ko-KR" sz="1100" b="1" dirty="0"/>
              <a:t>.</a:t>
            </a:r>
          </a:p>
          <a:p>
            <a:pPr lvl="1">
              <a:buFont typeface="Wingdings" pitchFamily="2" charset="2"/>
              <a:buChar char="ü"/>
            </a:pPr>
            <a:endParaRPr lang="en-US" altLang="ko-KR" sz="1100" b="1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208606"/>
            <a:ext cx="9144000" cy="86409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altLang="ko-KR" sz="30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   II. SKYLITE</a:t>
            </a:r>
            <a:endParaRPr lang="ko-KR" altLang="en-US" sz="3000" dirty="0"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20" name="그림 28" descr="Skylite&amp;Logo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1124744"/>
            <a:ext cx="1470260" cy="4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4797152"/>
            <a:ext cx="2808312" cy="19349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2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48" y="4798234"/>
            <a:ext cx="2596006" cy="19326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627784" y="1228690"/>
            <a:ext cx="912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휴먼모음T" pitchFamily="18" charset="-127"/>
                <a:cs typeface="Arial" pitchFamily="34" charset="0"/>
              </a:rPr>
              <a:t>Series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 7"/>
          <p:cNvSpPr/>
          <p:nvPr/>
        </p:nvSpPr>
        <p:spPr>
          <a:xfrm>
            <a:off x="467544" y="1098916"/>
            <a:ext cx="4057845" cy="2843164"/>
          </a:xfrm>
          <a:custGeom>
            <a:avLst/>
            <a:gdLst>
              <a:gd name="connsiteX0" fmla="*/ 745157 w 4032448"/>
              <a:gd name="connsiteY0" fmla="*/ 0 h 2808312"/>
              <a:gd name="connsiteX1" fmla="*/ 3287291 w 4032448"/>
              <a:gd name="connsiteY1" fmla="*/ 0 h 2808312"/>
              <a:gd name="connsiteX2" fmla="*/ 3814196 w 4032448"/>
              <a:gd name="connsiteY2" fmla="*/ 218252 h 2808312"/>
              <a:gd name="connsiteX3" fmla="*/ 4032447 w 4032448"/>
              <a:gd name="connsiteY3" fmla="*/ 745158 h 2808312"/>
              <a:gd name="connsiteX4" fmla="*/ 4032448 w 4032448"/>
              <a:gd name="connsiteY4" fmla="*/ 2808312 h 2808312"/>
              <a:gd name="connsiteX5" fmla="*/ 4032448 w 4032448"/>
              <a:gd name="connsiteY5" fmla="*/ 2808312 h 2808312"/>
              <a:gd name="connsiteX6" fmla="*/ 4032448 w 4032448"/>
              <a:gd name="connsiteY6" fmla="*/ 2808312 h 2808312"/>
              <a:gd name="connsiteX7" fmla="*/ 0 w 4032448"/>
              <a:gd name="connsiteY7" fmla="*/ 2808312 h 2808312"/>
              <a:gd name="connsiteX8" fmla="*/ 0 w 4032448"/>
              <a:gd name="connsiteY8" fmla="*/ 2808312 h 2808312"/>
              <a:gd name="connsiteX9" fmla="*/ 0 w 4032448"/>
              <a:gd name="connsiteY9" fmla="*/ 2808312 h 2808312"/>
              <a:gd name="connsiteX10" fmla="*/ 0 w 4032448"/>
              <a:gd name="connsiteY10" fmla="*/ 745157 h 2808312"/>
              <a:gd name="connsiteX11" fmla="*/ 218252 w 4032448"/>
              <a:gd name="connsiteY11" fmla="*/ 218252 h 2808312"/>
              <a:gd name="connsiteX12" fmla="*/ 745158 w 4032448"/>
              <a:gd name="connsiteY12" fmla="*/ 1 h 2808312"/>
              <a:gd name="connsiteX13" fmla="*/ 745157 w 4032448"/>
              <a:gd name="connsiteY13" fmla="*/ 0 h 2808312"/>
              <a:gd name="connsiteX0" fmla="*/ 745157 w 4100184"/>
              <a:gd name="connsiteY0" fmla="*/ 67736 h 2876048"/>
              <a:gd name="connsiteX1" fmla="*/ 3287291 w 4100184"/>
              <a:gd name="connsiteY1" fmla="*/ 67736 h 2876048"/>
              <a:gd name="connsiteX2" fmla="*/ 3960440 w 4100184"/>
              <a:gd name="connsiteY2" fmla="*/ 139744 h 2876048"/>
              <a:gd name="connsiteX3" fmla="*/ 4032447 w 4100184"/>
              <a:gd name="connsiteY3" fmla="*/ 812894 h 2876048"/>
              <a:gd name="connsiteX4" fmla="*/ 4032448 w 4100184"/>
              <a:gd name="connsiteY4" fmla="*/ 2876048 h 2876048"/>
              <a:gd name="connsiteX5" fmla="*/ 4032448 w 4100184"/>
              <a:gd name="connsiteY5" fmla="*/ 2876048 h 2876048"/>
              <a:gd name="connsiteX6" fmla="*/ 4032448 w 4100184"/>
              <a:gd name="connsiteY6" fmla="*/ 2876048 h 2876048"/>
              <a:gd name="connsiteX7" fmla="*/ 0 w 4100184"/>
              <a:gd name="connsiteY7" fmla="*/ 2876048 h 2876048"/>
              <a:gd name="connsiteX8" fmla="*/ 0 w 4100184"/>
              <a:gd name="connsiteY8" fmla="*/ 2876048 h 2876048"/>
              <a:gd name="connsiteX9" fmla="*/ 0 w 4100184"/>
              <a:gd name="connsiteY9" fmla="*/ 2876048 h 2876048"/>
              <a:gd name="connsiteX10" fmla="*/ 0 w 4100184"/>
              <a:gd name="connsiteY10" fmla="*/ 812893 h 2876048"/>
              <a:gd name="connsiteX11" fmla="*/ 218252 w 4100184"/>
              <a:gd name="connsiteY11" fmla="*/ 285988 h 2876048"/>
              <a:gd name="connsiteX12" fmla="*/ 745158 w 4100184"/>
              <a:gd name="connsiteY12" fmla="*/ 67737 h 2876048"/>
              <a:gd name="connsiteX13" fmla="*/ 745157 w 4100184"/>
              <a:gd name="connsiteY13" fmla="*/ 67736 h 2876048"/>
              <a:gd name="connsiteX0" fmla="*/ 745157 w 4100184"/>
              <a:gd name="connsiteY0" fmla="*/ 0 h 2808312"/>
              <a:gd name="connsiteX1" fmla="*/ 3287291 w 4100184"/>
              <a:gd name="connsiteY1" fmla="*/ 0 h 2808312"/>
              <a:gd name="connsiteX2" fmla="*/ 3960440 w 4100184"/>
              <a:gd name="connsiteY2" fmla="*/ 72008 h 2808312"/>
              <a:gd name="connsiteX3" fmla="*/ 4032447 w 4100184"/>
              <a:gd name="connsiteY3" fmla="*/ 745158 h 2808312"/>
              <a:gd name="connsiteX4" fmla="*/ 4032448 w 4100184"/>
              <a:gd name="connsiteY4" fmla="*/ 2808312 h 2808312"/>
              <a:gd name="connsiteX5" fmla="*/ 4032448 w 4100184"/>
              <a:gd name="connsiteY5" fmla="*/ 2808312 h 2808312"/>
              <a:gd name="connsiteX6" fmla="*/ 4032448 w 4100184"/>
              <a:gd name="connsiteY6" fmla="*/ 2808312 h 2808312"/>
              <a:gd name="connsiteX7" fmla="*/ 0 w 4100184"/>
              <a:gd name="connsiteY7" fmla="*/ 2808312 h 2808312"/>
              <a:gd name="connsiteX8" fmla="*/ 0 w 4100184"/>
              <a:gd name="connsiteY8" fmla="*/ 2808312 h 2808312"/>
              <a:gd name="connsiteX9" fmla="*/ 0 w 4100184"/>
              <a:gd name="connsiteY9" fmla="*/ 2808312 h 2808312"/>
              <a:gd name="connsiteX10" fmla="*/ 0 w 4100184"/>
              <a:gd name="connsiteY10" fmla="*/ 745157 h 2808312"/>
              <a:gd name="connsiteX11" fmla="*/ 218252 w 4100184"/>
              <a:gd name="connsiteY11" fmla="*/ 218252 h 2808312"/>
              <a:gd name="connsiteX12" fmla="*/ 745158 w 4100184"/>
              <a:gd name="connsiteY12" fmla="*/ 1 h 2808312"/>
              <a:gd name="connsiteX13" fmla="*/ 745157 w 4100184"/>
              <a:gd name="connsiteY13" fmla="*/ 0 h 2808312"/>
              <a:gd name="connsiteX0" fmla="*/ 745157 w 4032448"/>
              <a:gd name="connsiteY0" fmla="*/ 0 h 2808312"/>
              <a:gd name="connsiteX1" fmla="*/ 3287291 w 4032448"/>
              <a:gd name="connsiteY1" fmla="*/ 0 h 2808312"/>
              <a:gd name="connsiteX2" fmla="*/ 3960440 w 4032448"/>
              <a:gd name="connsiteY2" fmla="*/ 72008 h 2808312"/>
              <a:gd name="connsiteX3" fmla="*/ 4032447 w 4032448"/>
              <a:gd name="connsiteY3" fmla="*/ 745158 h 2808312"/>
              <a:gd name="connsiteX4" fmla="*/ 4032448 w 4032448"/>
              <a:gd name="connsiteY4" fmla="*/ 2808312 h 2808312"/>
              <a:gd name="connsiteX5" fmla="*/ 4032448 w 4032448"/>
              <a:gd name="connsiteY5" fmla="*/ 2808312 h 2808312"/>
              <a:gd name="connsiteX6" fmla="*/ 4032448 w 4032448"/>
              <a:gd name="connsiteY6" fmla="*/ 2808312 h 2808312"/>
              <a:gd name="connsiteX7" fmla="*/ 0 w 4032448"/>
              <a:gd name="connsiteY7" fmla="*/ 2808312 h 2808312"/>
              <a:gd name="connsiteX8" fmla="*/ 0 w 4032448"/>
              <a:gd name="connsiteY8" fmla="*/ 2808312 h 2808312"/>
              <a:gd name="connsiteX9" fmla="*/ 0 w 4032448"/>
              <a:gd name="connsiteY9" fmla="*/ 2808312 h 2808312"/>
              <a:gd name="connsiteX10" fmla="*/ 0 w 4032448"/>
              <a:gd name="connsiteY10" fmla="*/ 745157 h 2808312"/>
              <a:gd name="connsiteX11" fmla="*/ 218252 w 4032448"/>
              <a:gd name="connsiteY11" fmla="*/ 218252 h 2808312"/>
              <a:gd name="connsiteX12" fmla="*/ 745158 w 4032448"/>
              <a:gd name="connsiteY12" fmla="*/ 1 h 2808312"/>
              <a:gd name="connsiteX13" fmla="*/ 745157 w 4032448"/>
              <a:gd name="connsiteY13" fmla="*/ 0 h 2808312"/>
              <a:gd name="connsiteX0" fmla="*/ 745157 w 4042883"/>
              <a:gd name="connsiteY0" fmla="*/ 18769 h 2827081"/>
              <a:gd name="connsiteX1" fmla="*/ 3287291 w 4042883"/>
              <a:gd name="connsiteY1" fmla="*/ 18769 h 2827081"/>
              <a:gd name="connsiteX2" fmla="*/ 4032448 w 4042883"/>
              <a:gd name="connsiteY2" fmla="*/ 18769 h 2827081"/>
              <a:gd name="connsiteX3" fmla="*/ 4032447 w 4042883"/>
              <a:gd name="connsiteY3" fmla="*/ 763927 h 2827081"/>
              <a:gd name="connsiteX4" fmla="*/ 4032448 w 4042883"/>
              <a:gd name="connsiteY4" fmla="*/ 2827081 h 2827081"/>
              <a:gd name="connsiteX5" fmla="*/ 4032448 w 4042883"/>
              <a:gd name="connsiteY5" fmla="*/ 2827081 h 2827081"/>
              <a:gd name="connsiteX6" fmla="*/ 4032448 w 4042883"/>
              <a:gd name="connsiteY6" fmla="*/ 2827081 h 2827081"/>
              <a:gd name="connsiteX7" fmla="*/ 0 w 4042883"/>
              <a:gd name="connsiteY7" fmla="*/ 2827081 h 2827081"/>
              <a:gd name="connsiteX8" fmla="*/ 0 w 4042883"/>
              <a:gd name="connsiteY8" fmla="*/ 2827081 h 2827081"/>
              <a:gd name="connsiteX9" fmla="*/ 0 w 4042883"/>
              <a:gd name="connsiteY9" fmla="*/ 2827081 h 2827081"/>
              <a:gd name="connsiteX10" fmla="*/ 0 w 4042883"/>
              <a:gd name="connsiteY10" fmla="*/ 763926 h 2827081"/>
              <a:gd name="connsiteX11" fmla="*/ 218252 w 4042883"/>
              <a:gd name="connsiteY11" fmla="*/ 237021 h 2827081"/>
              <a:gd name="connsiteX12" fmla="*/ 745158 w 4042883"/>
              <a:gd name="connsiteY12" fmla="*/ 18770 h 2827081"/>
              <a:gd name="connsiteX13" fmla="*/ 745157 w 4042883"/>
              <a:gd name="connsiteY13" fmla="*/ 18769 h 2827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42883" h="2827081">
                <a:moveTo>
                  <a:pt x="745157" y="18769"/>
                </a:moveTo>
                <a:lnTo>
                  <a:pt x="3287291" y="18769"/>
                </a:lnTo>
                <a:lnTo>
                  <a:pt x="4032448" y="18769"/>
                </a:lnTo>
                <a:cubicBezTo>
                  <a:pt x="4042883" y="0"/>
                  <a:pt x="4032447" y="566299"/>
                  <a:pt x="4032447" y="763927"/>
                </a:cubicBezTo>
                <a:cubicBezTo>
                  <a:pt x="4032447" y="1451645"/>
                  <a:pt x="4032448" y="2139363"/>
                  <a:pt x="4032448" y="2827081"/>
                </a:cubicBezTo>
                <a:lnTo>
                  <a:pt x="4032448" y="2827081"/>
                </a:lnTo>
                <a:lnTo>
                  <a:pt x="4032448" y="2827081"/>
                </a:lnTo>
                <a:lnTo>
                  <a:pt x="0" y="2827081"/>
                </a:lnTo>
                <a:lnTo>
                  <a:pt x="0" y="2827081"/>
                </a:lnTo>
                <a:lnTo>
                  <a:pt x="0" y="2827081"/>
                </a:lnTo>
                <a:lnTo>
                  <a:pt x="0" y="763926"/>
                </a:lnTo>
                <a:cubicBezTo>
                  <a:pt x="0" y="566298"/>
                  <a:pt x="78508" y="376764"/>
                  <a:pt x="218252" y="237021"/>
                </a:cubicBezTo>
                <a:cubicBezTo>
                  <a:pt x="357996" y="97277"/>
                  <a:pt x="547530" y="18770"/>
                  <a:pt x="745158" y="18770"/>
                </a:cubicBezTo>
                <a:lnTo>
                  <a:pt x="745157" y="18769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36512" y="260648"/>
            <a:ext cx="8229600" cy="864096"/>
          </a:xfrm>
        </p:spPr>
        <p:txBody>
          <a:bodyPr>
            <a:normAutofit/>
          </a:bodyPr>
          <a:lstStyle/>
          <a:p>
            <a:pPr algn="l"/>
            <a:r>
              <a:rPr lang="en-US" altLang="ko-KR" sz="30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   IV. </a:t>
            </a:r>
            <a:r>
              <a:rPr lang="ko-KR" altLang="en-US" sz="30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사례</a:t>
            </a:r>
            <a:endParaRPr lang="ko-KR" altLang="en-US" sz="3000" dirty="0"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1026" name="Picture 2" descr="C:\Documents and Settings\Administrator\바탕 화면\업무관련\09. 골프연습장 소음 관련 자료\03. 하이골프 사진\article_19103134906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947" y="3933056"/>
            <a:ext cx="4049038" cy="2929562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>
            <a:off x="1548931" y="3717032"/>
            <a:ext cx="1895071" cy="2616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altLang="ko-KR" sz="11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휴먼모음T" pitchFamily="18" charset="-127"/>
                <a:ea typeface="휴먼모음T" pitchFamily="18" charset="-127"/>
              </a:rPr>
              <a:t>XX </a:t>
            </a:r>
            <a:r>
              <a:rPr lang="ko-KR" altLang="en-US" sz="11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휴먼모음T" pitchFamily="18" charset="-127"/>
                <a:ea typeface="휴먼모음T" pitchFamily="18" charset="-127"/>
              </a:rPr>
              <a:t>골프장</a:t>
            </a:r>
            <a:endParaRPr lang="en-US" altLang="ko-KR" sz="11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548931" y="6581001"/>
            <a:ext cx="1895071" cy="27699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altLang="ko-KR" sz="1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휴먼모음T" pitchFamily="18" charset="-127"/>
                <a:ea typeface="휴먼모음T" pitchFamily="18" charset="-127"/>
              </a:rPr>
              <a:t>XX </a:t>
            </a:r>
            <a:r>
              <a:rPr lang="ko-KR" altLang="en-US" sz="1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휴먼모음T" pitchFamily="18" charset="-127"/>
                <a:ea typeface="휴먼모음T" pitchFamily="18" charset="-127"/>
              </a:rPr>
              <a:t>골프장</a:t>
            </a:r>
            <a:endParaRPr lang="en-US" altLang="ko-KR" sz="11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 cstate="print"/>
          <a:srcRect t="16459" b="3299"/>
          <a:stretch>
            <a:fillRect/>
          </a:stretch>
        </p:blipFill>
        <p:spPr bwMode="auto">
          <a:xfrm>
            <a:off x="4509516" y="1124744"/>
            <a:ext cx="4634483" cy="2808312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11" name="직사각형 10"/>
          <p:cNvSpPr/>
          <p:nvPr/>
        </p:nvSpPr>
        <p:spPr>
          <a:xfrm>
            <a:off x="5879222" y="3717032"/>
            <a:ext cx="1895071" cy="2616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ko-KR" altLang="en-US" sz="11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휴먼모음T" pitchFamily="18" charset="-127"/>
                <a:ea typeface="휴먼모음T" pitchFamily="18" charset="-127"/>
              </a:rPr>
              <a:t>경축 자원화 센터</a:t>
            </a:r>
            <a:endParaRPr lang="en-US" altLang="ko-KR" sz="11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5" cstate="print"/>
          <a:srcRect b="10579"/>
          <a:stretch>
            <a:fillRect/>
          </a:stretch>
        </p:blipFill>
        <p:spPr bwMode="auto">
          <a:xfrm>
            <a:off x="4499992" y="3933056"/>
            <a:ext cx="4644008" cy="2924944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13" name="직사각형 12"/>
          <p:cNvSpPr/>
          <p:nvPr/>
        </p:nvSpPr>
        <p:spPr>
          <a:xfrm>
            <a:off x="5879222" y="6596390"/>
            <a:ext cx="1895071" cy="2616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ko-KR" altLang="en-US" sz="11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휴먼모음T" pitchFamily="18" charset="-127"/>
                <a:ea typeface="휴먼모음T" pitchFamily="18" charset="-127"/>
              </a:rPr>
              <a:t>육묘장</a:t>
            </a:r>
            <a:endParaRPr lang="en-US" altLang="ko-KR" sz="11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4" name="제목 1">
            <a:extLst>
              <a:ext uri="{FF2B5EF4-FFF2-40B4-BE49-F238E27FC236}">
                <a16:creationId xmlns:a16="http://schemas.microsoft.com/office/drawing/2014/main" id="{43114B42-8550-4C5B-A5DE-0E7AC9F9F976}"/>
              </a:ext>
            </a:extLst>
          </p:cNvPr>
          <p:cNvSpPr txBox="1">
            <a:spLocks/>
          </p:cNvSpPr>
          <p:nvPr/>
        </p:nvSpPr>
        <p:spPr>
          <a:xfrm>
            <a:off x="0" y="208606"/>
            <a:ext cx="9144000" cy="8640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300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   II. SKYLITE</a:t>
            </a:r>
            <a:endParaRPr lang="ko-KR" altLang="en-US" sz="3000" dirty="0"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The newly built Aviva Stadium in Dublin, venue of the final of the Europa League 2012, has been equipped with Lexan Thermoclear"/>
          <p:cNvPicPr>
            <a:picLocks noChangeAspect="1" noChangeArrowheads="1"/>
          </p:cNvPicPr>
          <p:nvPr/>
        </p:nvPicPr>
        <p:blipFill>
          <a:blip r:embed="rId2" cstate="print"/>
          <a:srcRect l="7180"/>
          <a:stretch>
            <a:fillRect/>
          </a:stretch>
        </p:blipFill>
        <p:spPr bwMode="auto">
          <a:xfrm>
            <a:off x="467544" y="3933056"/>
            <a:ext cx="4028576" cy="2924944"/>
          </a:xfrm>
          <a:prstGeom prst="rect">
            <a:avLst/>
          </a:prstGeom>
          <a:ln>
            <a:noFill/>
          </a:ln>
          <a:effectLst/>
        </p:spPr>
      </p:pic>
      <p:sp>
        <p:nvSpPr>
          <p:cNvPr id="21" name="자유형 20"/>
          <p:cNvSpPr/>
          <p:nvPr/>
        </p:nvSpPr>
        <p:spPr>
          <a:xfrm>
            <a:off x="461818" y="1099128"/>
            <a:ext cx="4057845" cy="2843164"/>
          </a:xfrm>
          <a:custGeom>
            <a:avLst/>
            <a:gdLst>
              <a:gd name="connsiteX0" fmla="*/ 745157 w 4032448"/>
              <a:gd name="connsiteY0" fmla="*/ 0 h 2808312"/>
              <a:gd name="connsiteX1" fmla="*/ 3287291 w 4032448"/>
              <a:gd name="connsiteY1" fmla="*/ 0 h 2808312"/>
              <a:gd name="connsiteX2" fmla="*/ 3814196 w 4032448"/>
              <a:gd name="connsiteY2" fmla="*/ 218252 h 2808312"/>
              <a:gd name="connsiteX3" fmla="*/ 4032447 w 4032448"/>
              <a:gd name="connsiteY3" fmla="*/ 745158 h 2808312"/>
              <a:gd name="connsiteX4" fmla="*/ 4032448 w 4032448"/>
              <a:gd name="connsiteY4" fmla="*/ 2808312 h 2808312"/>
              <a:gd name="connsiteX5" fmla="*/ 4032448 w 4032448"/>
              <a:gd name="connsiteY5" fmla="*/ 2808312 h 2808312"/>
              <a:gd name="connsiteX6" fmla="*/ 4032448 w 4032448"/>
              <a:gd name="connsiteY6" fmla="*/ 2808312 h 2808312"/>
              <a:gd name="connsiteX7" fmla="*/ 0 w 4032448"/>
              <a:gd name="connsiteY7" fmla="*/ 2808312 h 2808312"/>
              <a:gd name="connsiteX8" fmla="*/ 0 w 4032448"/>
              <a:gd name="connsiteY8" fmla="*/ 2808312 h 2808312"/>
              <a:gd name="connsiteX9" fmla="*/ 0 w 4032448"/>
              <a:gd name="connsiteY9" fmla="*/ 2808312 h 2808312"/>
              <a:gd name="connsiteX10" fmla="*/ 0 w 4032448"/>
              <a:gd name="connsiteY10" fmla="*/ 745157 h 2808312"/>
              <a:gd name="connsiteX11" fmla="*/ 218252 w 4032448"/>
              <a:gd name="connsiteY11" fmla="*/ 218252 h 2808312"/>
              <a:gd name="connsiteX12" fmla="*/ 745158 w 4032448"/>
              <a:gd name="connsiteY12" fmla="*/ 1 h 2808312"/>
              <a:gd name="connsiteX13" fmla="*/ 745157 w 4032448"/>
              <a:gd name="connsiteY13" fmla="*/ 0 h 2808312"/>
              <a:gd name="connsiteX0" fmla="*/ 745157 w 4100184"/>
              <a:gd name="connsiteY0" fmla="*/ 67736 h 2876048"/>
              <a:gd name="connsiteX1" fmla="*/ 3287291 w 4100184"/>
              <a:gd name="connsiteY1" fmla="*/ 67736 h 2876048"/>
              <a:gd name="connsiteX2" fmla="*/ 3960440 w 4100184"/>
              <a:gd name="connsiteY2" fmla="*/ 139744 h 2876048"/>
              <a:gd name="connsiteX3" fmla="*/ 4032447 w 4100184"/>
              <a:gd name="connsiteY3" fmla="*/ 812894 h 2876048"/>
              <a:gd name="connsiteX4" fmla="*/ 4032448 w 4100184"/>
              <a:gd name="connsiteY4" fmla="*/ 2876048 h 2876048"/>
              <a:gd name="connsiteX5" fmla="*/ 4032448 w 4100184"/>
              <a:gd name="connsiteY5" fmla="*/ 2876048 h 2876048"/>
              <a:gd name="connsiteX6" fmla="*/ 4032448 w 4100184"/>
              <a:gd name="connsiteY6" fmla="*/ 2876048 h 2876048"/>
              <a:gd name="connsiteX7" fmla="*/ 0 w 4100184"/>
              <a:gd name="connsiteY7" fmla="*/ 2876048 h 2876048"/>
              <a:gd name="connsiteX8" fmla="*/ 0 w 4100184"/>
              <a:gd name="connsiteY8" fmla="*/ 2876048 h 2876048"/>
              <a:gd name="connsiteX9" fmla="*/ 0 w 4100184"/>
              <a:gd name="connsiteY9" fmla="*/ 2876048 h 2876048"/>
              <a:gd name="connsiteX10" fmla="*/ 0 w 4100184"/>
              <a:gd name="connsiteY10" fmla="*/ 812893 h 2876048"/>
              <a:gd name="connsiteX11" fmla="*/ 218252 w 4100184"/>
              <a:gd name="connsiteY11" fmla="*/ 285988 h 2876048"/>
              <a:gd name="connsiteX12" fmla="*/ 745158 w 4100184"/>
              <a:gd name="connsiteY12" fmla="*/ 67737 h 2876048"/>
              <a:gd name="connsiteX13" fmla="*/ 745157 w 4100184"/>
              <a:gd name="connsiteY13" fmla="*/ 67736 h 2876048"/>
              <a:gd name="connsiteX0" fmla="*/ 745157 w 4100184"/>
              <a:gd name="connsiteY0" fmla="*/ 0 h 2808312"/>
              <a:gd name="connsiteX1" fmla="*/ 3287291 w 4100184"/>
              <a:gd name="connsiteY1" fmla="*/ 0 h 2808312"/>
              <a:gd name="connsiteX2" fmla="*/ 3960440 w 4100184"/>
              <a:gd name="connsiteY2" fmla="*/ 72008 h 2808312"/>
              <a:gd name="connsiteX3" fmla="*/ 4032447 w 4100184"/>
              <a:gd name="connsiteY3" fmla="*/ 745158 h 2808312"/>
              <a:gd name="connsiteX4" fmla="*/ 4032448 w 4100184"/>
              <a:gd name="connsiteY4" fmla="*/ 2808312 h 2808312"/>
              <a:gd name="connsiteX5" fmla="*/ 4032448 w 4100184"/>
              <a:gd name="connsiteY5" fmla="*/ 2808312 h 2808312"/>
              <a:gd name="connsiteX6" fmla="*/ 4032448 w 4100184"/>
              <a:gd name="connsiteY6" fmla="*/ 2808312 h 2808312"/>
              <a:gd name="connsiteX7" fmla="*/ 0 w 4100184"/>
              <a:gd name="connsiteY7" fmla="*/ 2808312 h 2808312"/>
              <a:gd name="connsiteX8" fmla="*/ 0 w 4100184"/>
              <a:gd name="connsiteY8" fmla="*/ 2808312 h 2808312"/>
              <a:gd name="connsiteX9" fmla="*/ 0 w 4100184"/>
              <a:gd name="connsiteY9" fmla="*/ 2808312 h 2808312"/>
              <a:gd name="connsiteX10" fmla="*/ 0 w 4100184"/>
              <a:gd name="connsiteY10" fmla="*/ 745157 h 2808312"/>
              <a:gd name="connsiteX11" fmla="*/ 218252 w 4100184"/>
              <a:gd name="connsiteY11" fmla="*/ 218252 h 2808312"/>
              <a:gd name="connsiteX12" fmla="*/ 745158 w 4100184"/>
              <a:gd name="connsiteY12" fmla="*/ 1 h 2808312"/>
              <a:gd name="connsiteX13" fmla="*/ 745157 w 4100184"/>
              <a:gd name="connsiteY13" fmla="*/ 0 h 2808312"/>
              <a:gd name="connsiteX0" fmla="*/ 745157 w 4032448"/>
              <a:gd name="connsiteY0" fmla="*/ 0 h 2808312"/>
              <a:gd name="connsiteX1" fmla="*/ 3287291 w 4032448"/>
              <a:gd name="connsiteY1" fmla="*/ 0 h 2808312"/>
              <a:gd name="connsiteX2" fmla="*/ 3960440 w 4032448"/>
              <a:gd name="connsiteY2" fmla="*/ 72008 h 2808312"/>
              <a:gd name="connsiteX3" fmla="*/ 4032447 w 4032448"/>
              <a:gd name="connsiteY3" fmla="*/ 745158 h 2808312"/>
              <a:gd name="connsiteX4" fmla="*/ 4032448 w 4032448"/>
              <a:gd name="connsiteY4" fmla="*/ 2808312 h 2808312"/>
              <a:gd name="connsiteX5" fmla="*/ 4032448 w 4032448"/>
              <a:gd name="connsiteY5" fmla="*/ 2808312 h 2808312"/>
              <a:gd name="connsiteX6" fmla="*/ 4032448 w 4032448"/>
              <a:gd name="connsiteY6" fmla="*/ 2808312 h 2808312"/>
              <a:gd name="connsiteX7" fmla="*/ 0 w 4032448"/>
              <a:gd name="connsiteY7" fmla="*/ 2808312 h 2808312"/>
              <a:gd name="connsiteX8" fmla="*/ 0 w 4032448"/>
              <a:gd name="connsiteY8" fmla="*/ 2808312 h 2808312"/>
              <a:gd name="connsiteX9" fmla="*/ 0 w 4032448"/>
              <a:gd name="connsiteY9" fmla="*/ 2808312 h 2808312"/>
              <a:gd name="connsiteX10" fmla="*/ 0 w 4032448"/>
              <a:gd name="connsiteY10" fmla="*/ 745157 h 2808312"/>
              <a:gd name="connsiteX11" fmla="*/ 218252 w 4032448"/>
              <a:gd name="connsiteY11" fmla="*/ 218252 h 2808312"/>
              <a:gd name="connsiteX12" fmla="*/ 745158 w 4032448"/>
              <a:gd name="connsiteY12" fmla="*/ 1 h 2808312"/>
              <a:gd name="connsiteX13" fmla="*/ 745157 w 4032448"/>
              <a:gd name="connsiteY13" fmla="*/ 0 h 2808312"/>
              <a:gd name="connsiteX0" fmla="*/ 745157 w 4042883"/>
              <a:gd name="connsiteY0" fmla="*/ 18769 h 2827081"/>
              <a:gd name="connsiteX1" fmla="*/ 3287291 w 4042883"/>
              <a:gd name="connsiteY1" fmla="*/ 18769 h 2827081"/>
              <a:gd name="connsiteX2" fmla="*/ 4032448 w 4042883"/>
              <a:gd name="connsiteY2" fmla="*/ 18769 h 2827081"/>
              <a:gd name="connsiteX3" fmla="*/ 4032447 w 4042883"/>
              <a:gd name="connsiteY3" fmla="*/ 763927 h 2827081"/>
              <a:gd name="connsiteX4" fmla="*/ 4032448 w 4042883"/>
              <a:gd name="connsiteY4" fmla="*/ 2827081 h 2827081"/>
              <a:gd name="connsiteX5" fmla="*/ 4032448 w 4042883"/>
              <a:gd name="connsiteY5" fmla="*/ 2827081 h 2827081"/>
              <a:gd name="connsiteX6" fmla="*/ 4032448 w 4042883"/>
              <a:gd name="connsiteY6" fmla="*/ 2827081 h 2827081"/>
              <a:gd name="connsiteX7" fmla="*/ 0 w 4042883"/>
              <a:gd name="connsiteY7" fmla="*/ 2827081 h 2827081"/>
              <a:gd name="connsiteX8" fmla="*/ 0 w 4042883"/>
              <a:gd name="connsiteY8" fmla="*/ 2827081 h 2827081"/>
              <a:gd name="connsiteX9" fmla="*/ 0 w 4042883"/>
              <a:gd name="connsiteY9" fmla="*/ 2827081 h 2827081"/>
              <a:gd name="connsiteX10" fmla="*/ 0 w 4042883"/>
              <a:gd name="connsiteY10" fmla="*/ 763926 h 2827081"/>
              <a:gd name="connsiteX11" fmla="*/ 218252 w 4042883"/>
              <a:gd name="connsiteY11" fmla="*/ 237021 h 2827081"/>
              <a:gd name="connsiteX12" fmla="*/ 745158 w 4042883"/>
              <a:gd name="connsiteY12" fmla="*/ 18770 h 2827081"/>
              <a:gd name="connsiteX13" fmla="*/ 745157 w 4042883"/>
              <a:gd name="connsiteY13" fmla="*/ 18769 h 2827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42883" h="2827081">
                <a:moveTo>
                  <a:pt x="745157" y="18769"/>
                </a:moveTo>
                <a:lnTo>
                  <a:pt x="3287291" y="18769"/>
                </a:lnTo>
                <a:lnTo>
                  <a:pt x="4032448" y="18769"/>
                </a:lnTo>
                <a:cubicBezTo>
                  <a:pt x="4042883" y="0"/>
                  <a:pt x="4032447" y="566299"/>
                  <a:pt x="4032447" y="763927"/>
                </a:cubicBezTo>
                <a:cubicBezTo>
                  <a:pt x="4032447" y="1451645"/>
                  <a:pt x="4032448" y="2139363"/>
                  <a:pt x="4032448" y="2827081"/>
                </a:cubicBezTo>
                <a:lnTo>
                  <a:pt x="4032448" y="2827081"/>
                </a:lnTo>
                <a:lnTo>
                  <a:pt x="4032448" y="2827081"/>
                </a:lnTo>
                <a:lnTo>
                  <a:pt x="0" y="2827081"/>
                </a:lnTo>
                <a:lnTo>
                  <a:pt x="0" y="2827081"/>
                </a:lnTo>
                <a:lnTo>
                  <a:pt x="0" y="2827081"/>
                </a:lnTo>
                <a:lnTo>
                  <a:pt x="0" y="763926"/>
                </a:lnTo>
                <a:cubicBezTo>
                  <a:pt x="0" y="566298"/>
                  <a:pt x="78508" y="376764"/>
                  <a:pt x="218252" y="237021"/>
                </a:cubicBezTo>
                <a:cubicBezTo>
                  <a:pt x="357996" y="97277"/>
                  <a:pt x="547530" y="18770"/>
                  <a:pt x="745158" y="18770"/>
                </a:cubicBezTo>
                <a:lnTo>
                  <a:pt x="745157" y="18769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36512" y="260648"/>
            <a:ext cx="8229600" cy="864096"/>
          </a:xfrm>
        </p:spPr>
        <p:txBody>
          <a:bodyPr>
            <a:normAutofit/>
          </a:bodyPr>
          <a:lstStyle/>
          <a:p>
            <a:pPr algn="l"/>
            <a:r>
              <a:rPr lang="en-US" altLang="ko-KR" sz="30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   IV. </a:t>
            </a:r>
            <a:r>
              <a:rPr lang="ko-KR" altLang="en-US" sz="30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사례</a:t>
            </a:r>
            <a:endParaRPr lang="ko-KR" altLang="en-US" sz="3000" dirty="0"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10" name="Picture 2" descr="http://populous.com/wp-content/uploads/2012/02/BBVA11.jpg"/>
          <p:cNvPicPr>
            <a:picLocks noChangeAspect="1" noChangeArrowheads="1"/>
          </p:cNvPicPr>
          <p:nvPr/>
        </p:nvPicPr>
        <p:blipFill>
          <a:blip r:embed="rId4" cstate="print"/>
          <a:srcRect l="5066" r="15765"/>
          <a:stretch>
            <a:fillRect/>
          </a:stretch>
        </p:blipFill>
        <p:spPr bwMode="auto">
          <a:xfrm>
            <a:off x="4410512" y="1124744"/>
            <a:ext cx="4733488" cy="280831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2" name="Picture 4" descr="Sports hall for gymnastics and fencing, Udine (Photo: Studio Zoppini Associati)"/>
          <p:cNvPicPr>
            <a:picLocks noChangeAspect="1" noChangeArrowheads="1"/>
          </p:cNvPicPr>
          <p:nvPr/>
        </p:nvPicPr>
        <p:blipFill>
          <a:blip r:embed="rId5" cstate="print"/>
          <a:srcRect l="6329" t="16419" r="8219" b="14396"/>
          <a:stretch>
            <a:fillRect/>
          </a:stretch>
        </p:blipFill>
        <p:spPr bwMode="auto">
          <a:xfrm>
            <a:off x="4427984" y="3933056"/>
            <a:ext cx="4716016" cy="2924944"/>
          </a:xfrm>
          <a:prstGeom prst="rect">
            <a:avLst/>
          </a:prstGeom>
          <a:ln>
            <a:noFill/>
          </a:ln>
          <a:effectLst/>
        </p:spPr>
      </p:pic>
      <p:sp>
        <p:nvSpPr>
          <p:cNvPr id="13" name="직사각형 12"/>
          <p:cNvSpPr/>
          <p:nvPr/>
        </p:nvSpPr>
        <p:spPr>
          <a:xfrm>
            <a:off x="5220072" y="6396335"/>
            <a:ext cx="3923928" cy="44627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altLang="ko-KR" sz="1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휴먼모음T" pitchFamily="18" charset="-127"/>
              </a:rPr>
              <a:t>Sports hall for gymnastics and fencing</a:t>
            </a:r>
          </a:p>
          <a:p>
            <a:r>
              <a:rPr lang="en-US" altLang="ko-KR" sz="11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휴먼모음T" pitchFamily="18" charset="-127"/>
              </a:rPr>
              <a:t>Udine, IT 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1583668" y="6396335"/>
            <a:ext cx="1584176" cy="44627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altLang="ko-KR" sz="1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휴먼모음T" pitchFamily="18" charset="-127"/>
              </a:rPr>
              <a:t>Aviva Stadium</a:t>
            </a:r>
          </a:p>
          <a:p>
            <a:r>
              <a:rPr lang="en-US" altLang="ko-KR" sz="11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휴먼모음T" pitchFamily="18" charset="-127"/>
              </a:rPr>
              <a:t>Ie</a:t>
            </a:r>
            <a:r>
              <a:rPr lang="en-US" altLang="ko-KR" sz="11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휴먼모음T" pitchFamily="18" charset="-127"/>
              </a:rPr>
              <a:t>, UK </a:t>
            </a:r>
            <a:endParaRPr lang="en-US" altLang="ko-KR" sz="105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휴먼모음T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899592" y="3356992"/>
            <a:ext cx="2952328" cy="44627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altLang="ko-KR" sz="1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휴먼모음T" pitchFamily="18" charset="-127"/>
              </a:rPr>
              <a:t>JOAQUÍN SOROLLA STATION</a:t>
            </a:r>
          </a:p>
          <a:p>
            <a:r>
              <a:rPr lang="en-US" altLang="ko-KR" sz="11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휴먼모음T" pitchFamily="18" charset="-127"/>
              </a:rPr>
              <a:t>Valencia, Spain 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5879098" y="3356992"/>
            <a:ext cx="2605876" cy="44627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altLang="ko-KR" sz="1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휴먼모음T" pitchFamily="18" charset="-127"/>
              </a:rPr>
              <a:t>BBVA Compass Stadium</a:t>
            </a:r>
          </a:p>
          <a:p>
            <a:r>
              <a:rPr lang="en-US" altLang="ko-KR" sz="11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휴먼모음T" pitchFamily="18" charset="-127"/>
              </a:rPr>
              <a:t>Houston, Texas </a:t>
            </a:r>
          </a:p>
        </p:txBody>
      </p:sp>
      <p:sp>
        <p:nvSpPr>
          <p:cNvPr id="11" name="제목 1">
            <a:extLst>
              <a:ext uri="{FF2B5EF4-FFF2-40B4-BE49-F238E27FC236}">
                <a16:creationId xmlns:a16="http://schemas.microsoft.com/office/drawing/2014/main" id="{925C2FCC-310E-436D-B8ED-A6BBE7140C8A}"/>
              </a:ext>
            </a:extLst>
          </p:cNvPr>
          <p:cNvSpPr txBox="1">
            <a:spLocks/>
          </p:cNvSpPr>
          <p:nvPr/>
        </p:nvSpPr>
        <p:spPr>
          <a:xfrm>
            <a:off x="0" y="208606"/>
            <a:ext cx="9144000" cy="8640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300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   II. SKYLITE</a:t>
            </a:r>
            <a:endParaRPr lang="ko-KR" altLang="en-US" sz="3000" dirty="0"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810843" y="1799418"/>
          <a:ext cx="7649587" cy="488376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96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2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39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5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5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03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6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77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278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i="1" u="sng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  <a:cs typeface="Arial" pitchFamily="34" charset="0"/>
                        </a:rPr>
                        <a:t>구조</a:t>
                      </a:r>
                      <a:endParaRPr lang="en-US" altLang="ko-KR" sz="1100" b="0" i="1" u="sng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  <a:cs typeface="Arial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b="0" i="1" u="sng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모델명</a:t>
                      </a:r>
                      <a:endParaRPr lang="en-US" altLang="ko-KR" sz="1100" b="0" i="1" u="sng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b="0" i="1" u="sng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두꼐</a:t>
                      </a:r>
                      <a:endParaRPr lang="en-US" altLang="ko-KR" sz="1100" b="0" i="1" u="sng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algn="ctr"/>
                      <a:r>
                        <a:rPr lang="en-US" altLang="ko-KR" sz="1100" b="0" i="1" u="sng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(mm)</a:t>
                      </a:r>
                      <a:endParaRPr lang="ko-KR" altLang="en-US" sz="1100" b="0" i="1" u="sng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b="0" i="1" u="sng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  <a:cs typeface="Arial" pitchFamily="34" charset="0"/>
                        </a:rPr>
                        <a:t>제품폭</a:t>
                      </a:r>
                      <a:endParaRPr lang="en-US" altLang="ko-KR" sz="1100" b="0" i="1" u="sng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100" b="0" i="1" u="sng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  <a:cs typeface="Arial" pitchFamily="34" charset="0"/>
                        </a:rPr>
                        <a:t>(mm)</a:t>
                      </a:r>
                      <a:endParaRPr lang="ko-KR" altLang="en-US" sz="1100" b="0" i="1" u="sng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  <a:cs typeface="Arial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b="0" i="1" u="sng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  <a:cs typeface="Arial" pitchFamily="34" charset="0"/>
                        </a:rPr>
                        <a:t>중량</a:t>
                      </a:r>
                      <a:endParaRPr lang="en-US" altLang="ko-KR" sz="1100" b="0" i="1" u="sng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100" b="0" i="1" u="sng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  <a:cs typeface="Arial" pitchFamily="34" charset="0"/>
                        </a:rPr>
                        <a:t>(kg/</a:t>
                      </a:r>
                      <a:r>
                        <a:rPr lang="ko-KR" altLang="en-US" sz="1100" b="0" i="1" u="sng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  <a:cs typeface="Arial" pitchFamily="34" charset="0"/>
                        </a:rPr>
                        <a:t>㎡</a:t>
                      </a:r>
                      <a:r>
                        <a:rPr lang="en-US" altLang="ko-KR" sz="1100" b="0" i="1" u="sng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  <a:cs typeface="Arial" pitchFamily="34" charset="0"/>
                        </a:rPr>
                        <a:t>)</a:t>
                      </a:r>
                      <a:endParaRPr lang="ko-KR" altLang="en-US" sz="1100" b="0" i="1" u="sng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  <a:cs typeface="Arial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b="0" i="1" u="sng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  <a:cs typeface="Arial" pitchFamily="34" charset="0"/>
                        </a:rPr>
                        <a:t>열관류율</a:t>
                      </a:r>
                      <a:endParaRPr lang="en-US" altLang="ko-KR" sz="1100" b="0" i="1" u="sng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100" b="0" i="1" u="sng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  <a:cs typeface="Arial" pitchFamily="34" charset="0"/>
                        </a:rPr>
                        <a:t>(W/</a:t>
                      </a:r>
                      <a:r>
                        <a:rPr lang="ko-KR" altLang="en-US" sz="1100" b="0" i="1" u="sng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  <a:cs typeface="Arial" pitchFamily="34" charset="0"/>
                        </a:rPr>
                        <a:t>㎥</a:t>
                      </a:r>
                      <a:r>
                        <a:rPr lang="en-US" altLang="ko-KR" sz="1100" b="0" i="1" u="sng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  <a:cs typeface="Arial" pitchFamily="34" charset="0"/>
                        </a:rPr>
                        <a:t>K)</a:t>
                      </a:r>
                      <a:endParaRPr lang="ko-KR" altLang="en-US" sz="1100" b="0" i="1" u="sng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  <a:cs typeface="Arial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b="0" i="1" u="sng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  <a:cs typeface="Arial" pitchFamily="34" charset="0"/>
                        </a:rPr>
                        <a:t>광투과율</a:t>
                      </a:r>
                      <a:r>
                        <a:rPr lang="en-US" altLang="ko-KR" sz="1100" b="0" i="1" u="sng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  <a:cs typeface="Arial" pitchFamily="34" charset="0"/>
                        </a:rPr>
                        <a:t>*</a:t>
                      </a:r>
                    </a:p>
                    <a:p>
                      <a:pPr algn="ctr"/>
                      <a:r>
                        <a:rPr lang="en-US" altLang="ko-KR" sz="1100" b="0" i="1" u="sng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  <a:cs typeface="Arial" pitchFamily="34" charset="0"/>
                        </a:rPr>
                        <a:t>(%)</a:t>
                      </a:r>
                      <a:endParaRPr lang="ko-KR" altLang="en-US" sz="1100" b="0" i="1" u="sng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  <a:cs typeface="Arial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b="0" i="1" u="sng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  <a:cs typeface="Arial" pitchFamily="34" charset="0"/>
                        </a:rPr>
                        <a:t>곡률반경</a:t>
                      </a:r>
                      <a:endParaRPr lang="en-US" altLang="ko-KR" sz="1100" b="0" i="1" u="sng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100" b="0" i="1" u="sng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  <a:cs typeface="Arial" pitchFamily="34" charset="0"/>
                        </a:rPr>
                        <a:t>(mm)</a:t>
                      </a:r>
                      <a:endParaRPr lang="ko-KR" altLang="en-US" sz="1100" b="0" i="1" u="sng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  <a:cs typeface="Arial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583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Double Wall</a:t>
                      </a:r>
                      <a:endParaRPr lang="ko-KR" altLang="en-US" sz="900" b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SR2U</a:t>
                      </a:r>
                      <a:endParaRPr lang="ko-KR" altLang="en-US" sz="900" b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6</a:t>
                      </a:r>
                      <a:endParaRPr lang="ko-KR" altLang="en-US" sz="900" b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1,000 / 2,100</a:t>
                      </a:r>
                      <a:endParaRPr lang="ko-KR" altLang="en-US" sz="900" b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1.3</a:t>
                      </a:r>
                      <a:endParaRPr lang="ko-KR" altLang="en-US" sz="900" b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3.6</a:t>
                      </a:r>
                      <a:endParaRPr lang="ko-KR" altLang="en-US" sz="900" b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75.1</a:t>
                      </a:r>
                      <a:endParaRPr lang="ko-KR" altLang="en-US" sz="900" b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1,050</a:t>
                      </a:r>
                      <a:endParaRPr lang="ko-KR" altLang="en-US" sz="900" b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2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b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b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10</a:t>
                      </a:r>
                      <a:endParaRPr lang="ko-KR" altLang="en-US" sz="900" b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1,000</a:t>
                      </a:r>
                      <a:r>
                        <a:rPr lang="en-US" altLang="ko-KR" sz="900" b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 / 1,250 / 2,100</a:t>
                      </a:r>
                      <a:endParaRPr lang="ko-KR" altLang="en-US" sz="900" b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1.7</a:t>
                      </a:r>
                      <a:endParaRPr lang="ko-KR" altLang="en-US" sz="900" b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3.0</a:t>
                      </a:r>
                      <a:endParaRPr lang="ko-KR" altLang="en-US" sz="900" b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74.4</a:t>
                      </a:r>
                      <a:endParaRPr lang="ko-KR" altLang="en-US" sz="900" b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1,750</a:t>
                      </a:r>
                      <a:endParaRPr lang="ko-KR" altLang="en-US" sz="900" b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1197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Triple Wall</a:t>
                      </a:r>
                      <a:endParaRPr lang="ko-KR" altLang="en-US" sz="900" b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SR3U</a:t>
                      </a:r>
                      <a:endParaRPr lang="ko-KR" altLang="en-US" sz="900" b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16</a:t>
                      </a:r>
                      <a:endParaRPr lang="ko-KR" altLang="en-US" sz="900" b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1,000</a:t>
                      </a:r>
                      <a:r>
                        <a:rPr lang="en-US" altLang="ko-KR" sz="900" b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 / 1,250 / 2,100</a:t>
                      </a:r>
                      <a:endParaRPr lang="ko-KR" altLang="en-US" sz="900" b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2.7</a:t>
                      </a:r>
                      <a:endParaRPr lang="ko-KR" altLang="en-US" sz="900" b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2.3</a:t>
                      </a:r>
                      <a:endParaRPr lang="ko-KR" altLang="en-US" sz="900" b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70.6</a:t>
                      </a:r>
                      <a:endParaRPr lang="ko-KR" altLang="en-US" sz="900" b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2,800</a:t>
                      </a:r>
                      <a:endParaRPr lang="ko-KR" altLang="en-US" sz="900" b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197"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20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1,000 / 2,100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3.2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2.1</a:t>
                      </a:r>
                      <a:endParaRPr lang="ko-KR" altLang="en-US" sz="900" b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69.2</a:t>
                      </a:r>
                      <a:endParaRPr lang="ko-KR" altLang="en-US" sz="900" b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3,500</a:t>
                      </a:r>
                      <a:endParaRPr lang="ko-KR" altLang="en-US" sz="900" b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3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Four X-Wall</a:t>
                      </a:r>
                      <a:endParaRPr lang="ko-KR" altLang="en-US" sz="900" b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SX4U</a:t>
                      </a:r>
                      <a:endParaRPr lang="ko-KR" altLang="en-US" sz="900" b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10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1,000</a:t>
                      </a:r>
                      <a:r>
                        <a:rPr lang="en-US" altLang="ko-KR" sz="900" b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 / 1,250 / 2,100</a:t>
                      </a:r>
                      <a:endParaRPr lang="ko-KR" altLang="en-US" sz="900" b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algn="ctr" latinLnBrk="1"/>
                      <a:endParaRPr lang="en-US" altLang="ko-KR" sz="900" b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900" b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b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b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b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63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Five X-Wall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SX5U</a:t>
                      </a:r>
                      <a:endParaRPr lang="ko-KR" altLang="en-US" sz="900" b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10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1220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1.9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b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b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2,400</a:t>
                      </a:r>
                      <a:endParaRPr lang="ko-KR" altLang="en-US" sz="900" b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63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Five Wall</a:t>
                      </a:r>
                    </a:p>
                    <a:p>
                      <a:pPr algn="ctr" latinLnBrk="1"/>
                      <a:endParaRPr lang="en-US" altLang="ko-KR" sz="900" b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algn="ctr" latinLnBrk="1"/>
                      <a:endParaRPr lang="ko-KR" altLang="en-US" sz="900" b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SR5U</a:t>
                      </a:r>
                      <a:endParaRPr lang="ko-KR" altLang="en-US" sz="900" b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25</a:t>
                      </a:r>
                      <a:endParaRPr lang="ko-KR" altLang="en-US" sz="900" b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1,000 / 2,100</a:t>
                      </a:r>
                      <a:endParaRPr lang="ko-KR" altLang="en-US" sz="900" b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3.4</a:t>
                      </a:r>
                      <a:endParaRPr lang="ko-KR" altLang="en-US" sz="900" b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1.6</a:t>
                      </a:r>
                      <a:endParaRPr lang="ko-KR" altLang="en-US" sz="900" b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63.0</a:t>
                      </a:r>
                      <a:endParaRPr lang="ko-KR" altLang="en-US" sz="900" b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4,300</a:t>
                      </a:r>
                      <a:endParaRPr lang="ko-KR" altLang="en-US" sz="900" b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1197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spc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Seven X-Wall</a:t>
                      </a:r>
                      <a:endParaRPr lang="ko-KR" altLang="en-US" sz="900" b="0" spc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spc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SR7U</a:t>
                      </a:r>
                      <a:endParaRPr lang="ko-KR" altLang="en-US" sz="900" b="0" spc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spc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16</a:t>
                      </a:r>
                      <a:endParaRPr lang="ko-KR" altLang="en-US" sz="900" b="0" spc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spc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1,210</a:t>
                      </a:r>
                      <a:endParaRPr lang="ko-KR" altLang="en-US" sz="900" b="0" spc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spc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2.7</a:t>
                      </a:r>
                      <a:endParaRPr lang="ko-KR" altLang="en-US" sz="900" b="0" spc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spc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2.15</a:t>
                      </a:r>
                      <a:endParaRPr lang="ko-KR" altLang="en-US" sz="900" b="0" spc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spc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48.5</a:t>
                      </a:r>
                      <a:endParaRPr lang="ko-KR" altLang="en-US" sz="900" b="0" spc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spc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3,040</a:t>
                      </a:r>
                      <a:endParaRPr lang="ko-KR" altLang="en-US" sz="900" b="0" spc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1197"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spc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20</a:t>
                      </a:r>
                      <a:endParaRPr lang="ko-KR" altLang="en-US" sz="900" b="0" spc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spc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1,220</a:t>
                      </a:r>
                      <a:endParaRPr lang="ko-KR" altLang="en-US" sz="900" b="0" spc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spc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3.2</a:t>
                      </a:r>
                      <a:endParaRPr lang="ko-KR" altLang="en-US" sz="900" b="0" spc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spc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2.05</a:t>
                      </a:r>
                      <a:endParaRPr lang="ko-KR" altLang="en-US" sz="900" b="0" spc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spc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45.7</a:t>
                      </a:r>
                      <a:endParaRPr lang="ko-KR" altLang="en-US" sz="900" b="0" spc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spc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3,800</a:t>
                      </a:r>
                      <a:endParaRPr lang="ko-KR" altLang="en-US" sz="900" b="0" spc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7728"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spc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25</a:t>
                      </a:r>
                      <a:endParaRPr lang="ko-KR" altLang="en-US" sz="900" b="0" spc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spc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1,230</a:t>
                      </a:r>
                      <a:endParaRPr lang="ko-KR" altLang="en-US" sz="900" b="0" spc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spc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3.4</a:t>
                      </a:r>
                      <a:endParaRPr lang="ko-KR" altLang="en-US" sz="900" b="0" spc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spc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1.94</a:t>
                      </a:r>
                      <a:endParaRPr lang="ko-KR" altLang="en-US" sz="900" b="0" spc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spc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45.3</a:t>
                      </a:r>
                      <a:endParaRPr lang="ko-KR" altLang="en-US" sz="900" b="0" spc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spc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4,750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357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spc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Skylite</a:t>
                      </a:r>
                      <a:r>
                        <a:rPr lang="en-US" altLang="ko-KR" sz="900" b="0" spc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 Sys</a:t>
                      </a:r>
                      <a:endParaRPr lang="ko-KR" altLang="en-US" sz="900" b="0" spc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spc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SR6US</a:t>
                      </a:r>
                      <a:endParaRPr lang="ko-KR" altLang="en-US" sz="900" b="0" spc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spc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16</a:t>
                      </a:r>
                      <a:endParaRPr lang="ko-KR" altLang="en-US" sz="900" b="0" spc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spc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600</a:t>
                      </a:r>
                      <a:endParaRPr lang="ko-KR" altLang="en-US" sz="900" b="0" spc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algn="ctr" latinLnBrk="1"/>
                      <a:endParaRPr lang="ko-KR" altLang="en-US" sz="900" b="0" spc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spc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3.3</a:t>
                      </a:r>
                      <a:endParaRPr lang="ko-KR" altLang="en-US" sz="900" b="0" spc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spc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2.18</a:t>
                      </a:r>
                      <a:endParaRPr lang="ko-KR" altLang="en-US" sz="900" b="0" spc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spc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46.0</a:t>
                      </a:r>
                      <a:endParaRPr lang="ko-KR" altLang="en-US" sz="900" b="0" spc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spc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4,000</a:t>
                      </a:r>
                      <a:endParaRPr lang="ko-KR" altLang="en-US" sz="900" b="0" spc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74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spc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Skylite</a:t>
                      </a:r>
                      <a:r>
                        <a:rPr lang="en-US" altLang="ko-KR" sz="900" b="0" spc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 Wings</a:t>
                      </a:r>
                      <a:endParaRPr lang="ko-KR" altLang="en-US" sz="900" b="0" spc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spc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SR7UW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spc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25</a:t>
                      </a:r>
                      <a:endParaRPr lang="ko-KR" altLang="en-US" sz="900" b="0" spc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spc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910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spc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(</a:t>
                      </a:r>
                      <a:r>
                        <a:rPr lang="ko-KR" altLang="en-US" sz="900" b="0" spc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날개제외</a:t>
                      </a:r>
                      <a:r>
                        <a:rPr lang="en-US" altLang="ko-KR" sz="900" b="0" spc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  <a:endParaRPr lang="ko-KR" altLang="en-US" sz="900" b="0" spc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spc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3.4</a:t>
                      </a:r>
                      <a:endParaRPr lang="ko-KR" altLang="en-US" sz="900" b="0" spc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spc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1.70</a:t>
                      </a:r>
                      <a:endParaRPr lang="ko-KR" altLang="en-US" sz="900" b="0" spc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spc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42.0</a:t>
                      </a:r>
                      <a:endParaRPr lang="ko-KR" altLang="en-US" sz="900" b="0" spc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spc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-</a:t>
                      </a:r>
                      <a:endParaRPr lang="ko-KR" altLang="en-US" sz="900" b="0" spc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spc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Skylite</a:t>
                      </a:r>
                      <a:r>
                        <a:rPr lang="en-US" altLang="ko-KR" sz="900" b="0" spc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 </a:t>
                      </a:r>
                      <a:r>
                        <a:rPr lang="en-US" altLang="ko-KR" sz="900" b="0" spc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Click</a:t>
                      </a:r>
                      <a:endParaRPr lang="ko-KR" altLang="en-US" sz="900" b="0" spc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spc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SX9UC</a:t>
                      </a:r>
                      <a:endParaRPr lang="ko-KR" altLang="en-US" sz="900" b="0" spc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spc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40</a:t>
                      </a:r>
                      <a:endParaRPr lang="ko-KR" altLang="en-US" sz="900" b="0" spc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spc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500</a:t>
                      </a:r>
                      <a:endParaRPr lang="ko-KR" altLang="en-US" sz="900" b="0" spc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spc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4.1</a:t>
                      </a:r>
                      <a:endParaRPr lang="ko-KR" altLang="en-US" sz="900" b="0" spc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spc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1.41</a:t>
                      </a:r>
                      <a:endParaRPr lang="ko-KR" altLang="en-US" sz="900" b="0" spc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spc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59.0</a:t>
                      </a:r>
                      <a:endParaRPr lang="ko-KR" altLang="en-US" sz="900" b="0" spc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spc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모음T" pitchFamily="18" charset="-127"/>
                          <a:ea typeface="휴먼모음T" pitchFamily="18" charset="-127"/>
                        </a:rPr>
                        <a:t>-</a:t>
                      </a:r>
                      <a:endParaRPr lang="ko-KR" altLang="en-US" sz="900" b="0" spc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36512" y="260648"/>
            <a:ext cx="8229600" cy="864096"/>
          </a:xfrm>
        </p:spPr>
        <p:txBody>
          <a:bodyPr>
            <a:normAutofit/>
          </a:bodyPr>
          <a:lstStyle/>
          <a:p>
            <a:pPr algn="l"/>
            <a:r>
              <a:rPr lang="en-US" altLang="ko-KR" sz="30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   II. SKYLITE</a:t>
            </a:r>
            <a:endParaRPr lang="ko-KR" altLang="en-US" sz="30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115616" y="1556792"/>
            <a:ext cx="7920880" cy="2769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폴리카보네이트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(POLYCARBONATE RESIN)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로 압출 성형 및 절단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가공 등을 하여 제작되는 </a:t>
            </a:r>
            <a:r>
              <a:rPr lang="ko-KR" alt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복층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시트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9389" y="5443582"/>
            <a:ext cx="1552575" cy="217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4626" y="5917902"/>
            <a:ext cx="1562100" cy="228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9389" y="6405142"/>
            <a:ext cx="1552575" cy="22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그림 28" descr="Skylite&amp;Logo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1124744"/>
            <a:ext cx="1470260" cy="4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2627784" y="1228690"/>
            <a:ext cx="912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휴먼모음T" pitchFamily="18" charset="-127"/>
                <a:cs typeface="Arial" pitchFamily="34" charset="0"/>
              </a:rPr>
              <a:t>Series</a:t>
            </a:r>
          </a:p>
        </p:txBody>
      </p:sp>
      <p:sp>
        <p:nvSpPr>
          <p:cNvPr id="26" name="직사각형 25"/>
          <p:cNvSpPr/>
          <p:nvPr/>
        </p:nvSpPr>
        <p:spPr>
          <a:xfrm>
            <a:off x="818348" y="6623774"/>
            <a:ext cx="7920880" cy="2616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 </a:t>
            </a:r>
            <a:r>
              <a:rPr lang="ko-KR" alt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광투과율은</a:t>
            </a:r>
            <a:r>
              <a:rPr lang="ko-KR" alt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제품의 색상에 따라 차이가 있습니다</a:t>
            </a:r>
            <a:r>
              <a:rPr lang="en-US" altLang="ko-KR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ko-KR" alt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9" name="그림 28" descr="2-wall.jpg"/>
          <p:cNvPicPr>
            <a:picLocks noChangeAspect="1"/>
          </p:cNvPicPr>
          <p:nvPr/>
        </p:nvPicPr>
        <p:blipFill>
          <a:blip r:embed="rId7" cstate="print"/>
          <a:srcRect t="18345" b="18687"/>
          <a:stretch>
            <a:fillRect/>
          </a:stretch>
        </p:blipFill>
        <p:spPr>
          <a:xfrm>
            <a:off x="899592" y="2492896"/>
            <a:ext cx="1512168" cy="144016"/>
          </a:xfrm>
          <a:prstGeom prst="rect">
            <a:avLst/>
          </a:prstGeom>
        </p:spPr>
      </p:pic>
      <p:pic>
        <p:nvPicPr>
          <p:cNvPr id="30" name="그림 29" descr="3-wall.jpg"/>
          <p:cNvPicPr>
            <a:picLocks noChangeAspect="1"/>
          </p:cNvPicPr>
          <p:nvPr/>
        </p:nvPicPr>
        <p:blipFill>
          <a:blip r:embed="rId8" cstate="print"/>
          <a:srcRect t="10826" b="12358"/>
          <a:stretch>
            <a:fillRect/>
          </a:stretch>
        </p:blipFill>
        <p:spPr>
          <a:xfrm>
            <a:off x="899592" y="2924944"/>
            <a:ext cx="1512168" cy="189097"/>
          </a:xfrm>
          <a:prstGeom prst="rect">
            <a:avLst/>
          </a:prstGeom>
        </p:spPr>
      </p:pic>
      <p:pic>
        <p:nvPicPr>
          <p:cNvPr id="31" name="그림 30" descr="4-wall(X).jpg"/>
          <p:cNvPicPr>
            <a:picLocks noChangeAspect="1"/>
          </p:cNvPicPr>
          <p:nvPr/>
        </p:nvPicPr>
        <p:blipFill>
          <a:blip r:embed="rId9" cstate="print"/>
          <a:srcRect t="18034" b="16406"/>
          <a:stretch>
            <a:fillRect/>
          </a:stretch>
        </p:blipFill>
        <p:spPr>
          <a:xfrm>
            <a:off x="892074" y="3356991"/>
            <a:ext cx="1527205" cy="162063"/>
          </a:xfrm>
          <a:prstGeom prst="rect">
            <a:avLst/>
          </a:prstGeom>
        </p:spPr>
      </p:pic>
      <p:pic>
        <p:nvPicPr>
          <p:cNvPr id="32" name="그림 31" descr="5-wall(X).jpg"/>
          <p:cNvPicPr>
            <a:picLocks noChangeAspect="1"/>
          </p:cNvPicPr>
          <p:nvPr/>
        </p:nvPicPr>
        <p:blipFill>
          <a:blip r:embed="rId10" cstate="print"/>
          <a:srcRect t="10651" b="11105"/>
          <a:stretch>
            <a:fillRect/>
          </a:stretch>
        </p:blipFill>
        <p:spPr>
          <a:xfrm>
            <a:off x="868841" y="3789040"/>
            <a:ext cx="1573670" cy="180287"/>
          </a:xfrm>
          <a:prstGeom prst="rect">
            <a:avLst/>
          </a:prstGeom>
        </p:spPr>
      </p:pic>
      <p:pic>
        <p:nvPicPr>
          <p:cNvPr id="33" name="그림 32" descr="5-wall.jpg"/>
          <p:cNvPicPr>
            <a:picLocks noChangeAspect="1"/>
          </p:cNvPicPr>
          <p:nvPr/>
        </p:nvPicPr>
        <p:blipFill>
          <a:blip r:embed="rId11" cstate="print"/>
          <a:srcRect t="5857" b="6961"/>
          <a:stretch>
            <a:fillRect/>
          </a:stretch>
        </p:blipFill>
        <p:spPr>
          <a:xfrm>
            <a:off x="827584" y="4221088"/>
            <a:ext cx="1656184" cy="216024"/>
          </a:xfrm>
          <a:prstGeom prst="rect">
            <a:avLst/>
          </a:prstGeom>
        </p:spPr>
      </p:pic>
      <p:pic>
        <p:nvPicPr>
          <p:cNvPr id="34" name="그림 33" descr="7-wall(X).jpg"/>
          <p:cNvPicPr>
            <a:picLocks noChangeAspect="1"/>
          </p:cNvPicPr>
          <p:nvPr/>
        </p:nvPicPr>
        <p:blipFill>
          <a:blip r:embed="rId12" cstate="print"/>
          <a:srcRect t="9120" b="9338"/>
          <a:stretch>
            <a:fillRect/>
          </a:stretch>
        </p:blipFill>
        <p:spPr>
          <a:xfrm>
            <a:off x="827584" y="4769445"/>
            <a:ext cx="1656184" cy="360039"/>
          </a:xfrm>
          <a:prstGeom prst="rect">
            <a:avLst/>
          </a:prstGeom>
        </p:spPr>
      </p:pic>
      <p:sp>
        <p:nvSpPr>
          <p:cNvPr id="17" name="제목 1">
            <a:extLst>
              <a:ext uri="{FF2B5EF4-FFF2-40B4-BE49-F238E27FC236}">
                <a16:creationId xmlns:a16="http://schemas.microsoft.com/office/drawing/2014/main" id="{CB7507ED-D4F7-4F6F-93D7-93A05108F210}"/>
              </a:ext>
            </a:extLst>
          </p:cNvPr>
          <p:cNvSpPr txBox="1">
            <a:spLocks/>
          </p:cNvSpPr>
          <p:nvPr/>
        </p:nvSpPr>
        <p:spPr>
          <a:xfrm>
            <a:off x="0" y="208606"/>
            <a:ext cx="9144000" cy="8640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300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   II. SKYLITE</a:t>
            </a:r>
            <a:endParaRPr lang="ko-KR" altLang="en-US" sz="3000" dirty="0"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5496" y="364594"/>
            <a:ext cx="8229600" cy="864096"/>
          </a:xfrm>
        </p:spPr>
        <p:txBody>
          <a:bodyPr>
            <a:normAutofit/>
          </a:bodyPr>
          <a:lstStyle/>
          <a:p>
            <a:pPr algn="l"/>
            <a:r>
              <a:rPr lang="en-US" altLang="ko-KR" sz="30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   II. SKYLITE</a:t>
            </a:r>
            <a:endParaRPr lang="ko-KR" altLang="en-US" sz="30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899592" y="2420888"/>
            <a:ext cx="1296144" cy="1778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ko-K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COLOR</a:t>
            </a:r>
          </a:p>
          <a:p>
            <a:pPr algn="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CLEAR</a:t>
            </a:r>
          </a:p>
          <a:p>
            <a:pPr algn="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OPAL WHITE</a:t>
            </a:r>
          </a:p>
          <a:p>
            <a:pPr algn="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DARK GREEN</a:t>
            </a:r>
          </a:p>
          <a:p>
            <a:pPr algn="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SKY BLUE</a:t>
            </a:r>
          </a:p>
          <a:p>
            <a:pPr algn="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BROWN</a:t>
            </a:r>
          </a:p>
          <a:p>
            <a:pPr algn="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BLUE SMOG</a:t>
            </a:r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3059832" y="2420888"/>
            <a:ext cx="1296144" cy="1778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ko-K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MODEL NO.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SR U-00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SR U-03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SR U-13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SR U-21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SR U-40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SR U-44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65193" y="1516722"/>
            <a:ext cx="814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solidFill>
                  <a:schemeClr val="accent1">
                    <a:lumMod val="75000"/>
                  </a:schemeClr>
                </a:solidFill>
                <a:latin typeface="휴먼모음T" pitchFamily="18" charset="-127"/>
                <a:ea typeface="휴먼모음T" pitchFamily="18" charset="-127"/>
              </a:rPr>
              <a:t>색상표</a:t>
            </a:r>
          </a:p>
        </p:txBody>
      </p:sp>
      <p:pic>
        <p:nvPicPr>
          <p:cNvPr id="11" name="그림 28" descr="Skylite&amp;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24744"/>
            <a:ext cx="1470260" cy="4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627784" y="1228690"/>
            <a:ext cx="912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휴먼모음T" pitchFamily="18" charset="-127"/>
                <a:cs typeface="Arial" pitchFamily="34" charset="0"/>
              </a:rPr>
              <a:t>Series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2123728" y="2420888"/>
            <a:ext cx="1296144" cy="1778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ko-KR" sz="1600" b="1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COLOR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투명</a:t>
            </a:r>
            <a:endParaRPr lang="en-US" altLang="ko-KR" sz="1200" dirty="0">
              <a:solidFill>
                <a:schemeClr val="tx1">
                  <a:lumMod val="50000"/>
                  <a:lumOff val="50000"/>
                </a:schemeClr>
              </a:solidFill>
              <a:latin typeface="휴먼모음T" pitchFamily="18" charset="-127"/>
              <a:ea typeface="휴먼모음T" pitchFamily="18" charset="-127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오팔화이트</a:t>
            </a:r>
            <a:endParaRPr lang="en-US" altLang="ko-KR" sz="1200" dirty="0">
              <a:solidFill>
                <a:schemeClr val="tx1">
                  <a:lumMod val="50000"/>
                  <a:lumOff val="50000"/>
                </a:schemeClr>
              </a:solidFill>
              <a:latin typeface="휴먼모음T" pitchFamily="18" charset="-127"/>
              <a:ea typeface="휴먼모음T" pitchFamily="18" charset="-127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ko-KR" alt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다크그린</a:t>
            </a:r>
            <a:endParaRPr lang="en-US" altLang="ko-KR" sz="1200" dirty="0">
              <a:solidFill>
                <a:schemeClr val="tx1">
                  <a:lumMod val="50000"/>
                  <a:lumOff val="50000"/>
                </a:schemeClr>
              </a:solidFill>
              <a:latin typeface="휴먼모음T" pitchFamily="18" charset="-127"/>
              <a:ea typeface="휴먼모음T" pitchFamily="18" charset="-127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ko-KR" alt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스카이블루</a:t>
            </a:r>
            <a:endParaRPr lang="en-US" altLang="ko-KR" sz="1200" dirty="0">
              <a:solidFill>
                <a:schemeClr val="tx1">
                  <a:lumMod val="50000"/>
                  <a:lumOff val="50000"/>
                </a:schemeClr>
              </a:solidFill>
              <a:latin typeface="휴먼모음T" pitchFamily="18" charset="-127"/>
              <a:ea typeface="휴먼모음T" pitchFamily="18" charset="-127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브라운</a:t>
            </a:r>
            <a:endParaRPr lang="en-US" altLang="ko-KR" sz="1200" dirty="0">
              <a:solidFill>
                <a:schemeClr val="tx1">
                  <a:lumMod val="50000"/>
                  <a:lumOff val="50000"/>
                </a:schemeClr>
              </a:solidFill>
              <a:latin typeface="휴먼모음T" pitchFamily="18" charset="-127"/>
              <a:ea typeface="휴먼모음T" pitchFamily="18" charset="-127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</a:rPr>
              <a:t>연 스모그</a:t>
            </a:r>
          </a:p>
        </p:txBody>
      </p:sp>
      <p:pic>
        <p:nvPicPr>
          <p:cNvPr id="1026" name="Picture 2" descr="C:\Documents and Settings\Administrator\바탕 화면\업무관련\00. Skylite click 발표용 자료\샘플사진\20141202_173235.jpg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 l="37377" t="58983" r="36489" b="21414"/>
          <a:stretch>
            <a:fillRect/>
          </a:stretch>
        </p:blipFill>
        <p:spPr bwMode="auto">
          <a:xfrm>
            <a:off x="6022414" y="1844824"/>
            <a:ext cx="809890" cy="1080000"/>
          </a:xfrm>
          <a:prstGeom prst="rect">
            <a:avLst/>
          </a:prstGeom>
          <a:noFill/>
        </p:spPr>
      </p:pic>
      <p:pic>
        <p:nvPicPr>
          <p:cNvPr id="13" name="Picture 2" descr="C:\Documents and Settings\Administrator\바탕 화면\업무관련\00. Skylite click 발표용 자료\샘플사진\20141202_173235.jpg"/>
          <p:cNvPicPr>
            <a:picLocks noChangeAspect="1" noChangeArrowheads="1"/>
          </p:cNvPicPr>
          <p:nvPr/>
        </p:nvPicPr>
        <p:blipFill>
          <a:blip r:embed="rId4" cstate="print"/>
          <a:srcRect l="69821" t="6001" r="4045" b="75067"/>
          <a:stretch>
            <a:fillRect/>
          </a:stretch>
        </p:blipFill>
        <p:spPr bwMode="auto">
          <a:xfrm>
            <a:off x="6901765" y="3372619"/>
            <a:ext cx="838587" cy="1080000"/>
          </a:xfrm>
          <a:prstGeom prst="rect">
            <a:avLst/>
          </a:prstGeom>
          <a:noFill/>
        </p:spPr>
      </p:pic>
      <p:pic>
        <p:nvPicPr>
          <p:cNvPr id="14" name="Picture 2" descr="C:\Documents and Settings\Administrator\바탕 화면\업무관련\00. Skylite click 발표용 자료\샘플사진\20141202_173235.jpg"/>
          <p:cNvPicPr>
            <a:picLocks noChangeAspect="1" noChangeArrowheads="1"/>
          </p:cNvPicPr>
          <p:nvPr/>
        </p:nvPicPr>
        <p:blipFill>
          <a:blip r:embed="rId5" cstate="print"/>
          <a:srcRect l="69965" t="31846" r="3901" b="49158"/>
          <a:stretch>
            <a:fillRect/>
          </a:stretch>
        </p:blipFill>
        <p:spPr bwMode="auto">
          <a:xfrm>
            <a:off x="6018619" y="3365723"/>
            <a:ext cx="835815" cy="1080000"/>
          </a:xfrm>
          <a:prstGeom prst="rect">
            <a:avLst/>
          </a:prstGeom>
          <a:noFill/>
        </p:spPr>
      </p:pic>
      <p:pic>
        <p:nvPicPr>
          <p:cNvPr id="19" name="Picture 2" descr="C:\Documents and Settings\Administrator\바탕 화면\업무관련\00. Skylite click 발표용 자료\샘플사진\20141202_173235.jpg"/>
          <p:cNvPicPr>
            <a:picLocks noChangeAspect="1" noChangeArrowheads="1"/>
          </p:cNvPicPr>
          <p:nvPr/>
        </p:nvPicPr>
        <p:blipFill>
          <a:blip r:embed="rId6" cstate="print"/>
          <a:srcRect l="5121" t="6001" r="70061" b="75313"/>
          <a:stretch>
            <a:fillRect/>
          </a:stretch>
        </p:blipFill>
        <p:spPr bwMode="auto">
          <a:xfrm>
            <a:off x="5168612" y="1844824"/>
            <a:ext cx="806828" cy="1080000"/>
          </a:xfrm>
          <a:prstGeom prst="rect">
            <a:avLst/>
          </a:prstGeom>
          <a:noFill/>
        </p:spPr>
      </p:pic>
      <p:pic>
        <p:nvPicPr>
          <p:cNvPr id="20" name="Picture 2" descr="C:\Documents and Settings\Administrator\바탕 화면\업무관련\00. Skylite click 발표용 자료\샘플사진\20141202_173235.jpg"/>
          <p:cNvPicPr>
            <a:picLocks noChangeAspect="1" noChangeArrowheads="1"/>
          </p:cNvPicPr>
          <p:nvPr/>
        </p:nvPicPr>
        <p:blipFill>
          <a:blip r:embed="rId7" cstate="print"/>
          <a:srcRect l="37145" t="31846" r="36113" b="48304"/>
          <a:stretch>
            <a:fillRect/>
          </a:stretch>
        </p:blipFill>
        <p:spPr bwMode="auto">
          <a:xfrm>
            <a:off x="6886510" y="1844824"/>
            <a:ext cx="818447" cy="1080000"/>
          </a:xfrm>
          <a:prstGeom prst="rect">
            <a:avLst/>
          </a:prstGeom>
          <a:noFill/>
        </p:spPr>
      </p:pic>
      <p:pic>
        <p:nvPicPr>
          <p:cNvPr id="21" name="Picture 2" descr="C:\Documents and Settings\Administrator\바탕 화면\업무관련\00. Skylite click 발표용 자료\샘플사진\20141202_173235.jpg"/>
          <p:cNvPicPr>
            <a:picLocks noChangeAspect="1" noChangeArrowheads="1"/>
          </p:cNvPicPr>
          <p:nvPr/>
        </p:nvPicPr>
        <p:blipFill>
          <a:blip r:embed="rId8" cstate="print"/>
          <a:srcRect l="2893" t="31846" r="70927" b="49282"/>
          <a:stretch>
            <a:fillRect/>
          </a:stretch>
        </p:blipFill>
        <p:spPr bwMode="auto">
          <a:xfrm>
            <a:off x="5125948" y="3372619"/>
            <a:ext cx="842764" cy="108000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5158318" y="2924944"/>
            <a:ext cx="7920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dirty="0">
                <a:solidFill>
                  <a:schemeClr val="accent1">
                    <a:lumMod val="75000"/>
                  </a:schemeClr>
                </a:solidFill>
                <a:latin typeface="휴먼모음T" pitchFamily="18" charset="-127"/>
                <a:ea typeface="휴먼모음T" pitchFamily="18" charset="-127"/>
              </a:rPr>
              <a:t>투명</a:t>
            </a:r>
            <a:endParaRPr lang="en-US" altLang="ko-KR" sz="1100" dirty="0">
              <a:solidFill>
                <a:schemeClr val="accent1">
                  <a:lumMod val="75000"/>
                </a:schemeClr>
              </a:solidFill>
              <a:latin typeface="휴먼모음T" pitchFamily="18" charset="-127"/>
              <a:ea typeface="휴먼모음T" pitchFamily="18" charset="-127"/>
            </a:endParaRPr>
          </a:p>
          <a:p>
            <a:pPr algn="ctr"/>
            <a:r>
              <a:rPr lang="en-US" altLang="ko-KR" sz="1100" dirty="0">
                <a:solidFill>
                  <a:schemeClr val="accent1">
                    <a:lumMod val="75000"/>
                  </a:schemeClr>
                </a:solidFill>
                <a:latin typeface="휴먼모음T" pitchFamily="18" charset="-127"/>
                <a:ea typeface="휴먼모음T" pitchFamily="18" charset="-127"/>
              </a:rPr>
              <a:t>SRU-00</a:t>
            </a:r>
            <a:endParaRPr lang="ko-KR" altLang="en-US" sz="1100" dirty="0">
              <a:solidFill>
                <a:schemeClr val="accent1">
                  <a:lumMod val="75000"/>
                </a:schemeClr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22414" y="2924944"/>
            <a:ext cx="7920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dirty="0">
                <a:solidFill>
                  <a:schemeClr val="accent1">
                    <a:lumMod val="75000"/>
                  </a:schemeClr>
                </a:solidFill>
                <a:latin typeface="휴먼모음T" pitchFamily="18" charset="-127"/>
                <a:ea typeface="휴먼모음T" pitchFamily="18" charset="-127"/>
              </a:rPr>
              <a:t>오팔화이트</a:t>
            </a:r>
            <a:endParaRPr lang="en-US" altLang="ko-KR" sz="1100" dirty="0">
              <a:solidFill>
                <a:schemeClr val="accent1">
                  <a:lumMod val="75000"/>
                </a:schemeClr>
              </a:solidFill>
              <a:latin typeface="휴먼모음T" pitchFamily="18" charset="-127"/>
              <a:ea typeface="휴먼모음T" pitchFamily="18" charset="-127"/>
            </a:endParaRPr>
          </a:p>
          <a:p>
            <a:pPr algn="ctr"/>
            <a:r>
              <a:rPr lang="en-US" altLang="ko-KR" sz="1100" dirty="0">
                <a:solidFill>
                  <a:schemeClr val="accent1">
                    <a:lumMod val="75000"/>
                  </a:schemeClr>
                </a:solidFill>
                <a:latin typeface="휴먼모음T" pitchFamily="18" charset="-127"/>
                <a:ea typeface="휴먼모음T" pitchFamily="18" charset="-127"/>
              </a:rPr>
              <a:t>SRU-03</a:t>
            </a:r>
            <a:endParaRPr lang="ko-KR" altLang="en-US" sz="1100" dirty="0">
              <a:solidFill>
                <a:schemeClr val="accent1">
                  <a:lumMod val="75000"/>
                </a:schemeClr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86510" y="2924944"/>
            <a:ext cx="7920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dirty="0" err="1">
                <a:solidFill>
                  <a:schemeClr val="accent1">
                    <a:lumMod val="75000"/>
                  </a:schemeClr>
                </a:solidFill>
                <a:latin typeface="휴먼모음T" pitchFamily="18" charset="-127"/>
                <a:ea typeface="휴먼모음T" pitchFamily="18" charset="-127"/>
              </a:rPr>
              <a:t>다크그린</a:t>
            </a:r>
            <a:endParaRPr lang="en-US" altLang="ko-KR" sz="1100" dirty="0">
              <a:solidFill>
                <a:schemeClr val="accent1">
                  <a:lumMod val="75000"/>
                </a:schemeClr>
              </a:solidFill>
              <a:latin typeface="휴먼모음T" pitchFamily="18" charset="-127"/>
              <a:ea typeface="휴먼모음T" pitchFamily="18" charset="-127"/>
            </a:endParaRPr>
          </a:p>
          <a:p>
            <a:pPr algn="ctr"/>
            <a:r>
              <a:rPr lang="en-US" altLang="ko-KR" sz="1100" dirty="0">
                <a:solidFill>
                  <a:schemeClr val="accent1">
                    <a:lumMod val="75000"/>
                  </a:schemeClr>
                </a:solidFill>
                <a:latin typeface="휴먼모음T" pitchFamily="18" charset="-127"/>
                <a:ea typeface="휴먼모음T" pitchFamily="18" charset="-127"/>
              </a:rPr>
              <a:t>SRU-13</a:t>
            </a:r>
            <a:endParaRPr lang="ko-KR" altLang="en-US" sz="1100" dirty="0">
              <a:solidFill>
                <a:schemeClr val="accent1">
                  <a:lumMod val="75000"/>
                </a:schemeClr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58318" y="4509120"/>
            <a:ext cx="7920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dirty="0" err="1">
                <a:solidFill>
                  <a:schemeClr val="accent1">
                    <a:lumMod val="75000"/>
                  </a:schemeClr>
                </a:solidFill>
                <a:latin typeface="휴먼모음T" pitchFamily="18" charset="-127"/>
                <a:ea typeface="휴먼모음T" pitchFamily="18" charset="-127"/>
              </a:rPr>
              <a:t>스카이블루</a:t>
            </a:r>
            <a:endParaRPr lang="en-US" altLang="ko-KR" sz="1100" dirty="0">
              <a:solidFill>
                <a:schemeClr val="accent1">
                  <a:lumMod val="75000"/>
                </a:schemeClr>
              </a:solidFill>
              <a:latin typeface="휴먼모음T" pitchFamily="18" charset="-127"/>
              <a:ea typeface="휴먼모음T" pitchFamily="18" charset="-127"/>
            </a:endParaRPr>
          </a:p>
          <a:p>
            <a:pPr algn="ctr"/>
            <a:r>
              <a:rPr lang="en-US" altLang="ko-KR" sz="1100" dirty="0">
                <a:solidFill>
                  <a:schemeClr val="accent1">
                    <a:lumMod val="75000"/>
                  </a:schemeClr>
                </a:solidFill>
                <a:latin typeface="휴먼모음T" pitchFamily="18" charset="-127"/>
                <a:ea typeface="휴먼모음T" pitchFamily="18" charset="-127"/>
              </a:rPr>
              <a:t>SRU-21</a:t>
            </a:r>
            <a:endParaRPr lang="ko-KR" altLang="en-US" sz="1100" dirty="0">
              <a:solidFill>
                <a:schemeClr val="accent1">
                  <a:lumMod val="75000"/>
                </a:schemeClr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22414" y="4509120"/>
            <a:ext cx="7920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dirty="0">
                <a:solidFill>
                  <a:schemeClr val="accent1">
                    <a:lumMod val="75000"/>
                  </a:schemeClr>
                </a:solidFill>
                <a:latin typeface="휴먼모음T" pitchFamily="18" charset="-127"/>
                <a:ea typeface="휴먼모음T" pitchFamily="18" charset="-127"/>
              </a:rPr>
              <a:t>브라운</a:t>
            </a:r>
            <a:endParaRPr lang="en-US" altLang="ko-KR" sz="1100" dirty="0">
              <a:solidFill>
                <a:schemeClr val="accent1">
                  <a:lumMod val="75000"/>
                </a:schemeClr>
              </a:solidFill>
              <a:latin typeface="휴먼모음T" pitchFamily="18" charset="-127"/>
              <a:ea typeface="휴먼모음T" pitchFamily="18" charset="-127"/>
            </a:endParaRPr>
          </a:p>
          <a:p>
            <a:pPr algn="ctr"/>
            <a:r>
              <a:rPr lang="en-US" altLang="ko-KR" sz="1100" dirty="0">
                <a:solidFill>
                  <a:schemeClr val="accent1">
                    <a:lumMod val="75000"/>
                  </a:schemeClr>
                </a:solidFill>
                <a:latin typeface="휴먼모음T" pitchFamily="18" charset="-127"/>
                <a:ea typeface="휴먼모음T" pitchFamily="18" charset="-127"/>
              </a:rPr>
              <a:t>SRU-40</a:t>
            </a:r>
            <a:endParaRPr lang="ko-KR" altLang="en-US" sz="1100" dirty="0">
              <a:solidFill>
                <a:schemeClr val="accent1">
                  <a:lumMod val="75000"/>
                </a:schemeClr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86510" y="4509120"/>
            <a:ext cx="7920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dirty="0" err="1">
                <a:solidFill>
                  <a:schemeClr val="accent1">
                    <a:lumMod val="75000"/>
                  </a:schemeClr>
                </a:solidFill>
                <a:latin typeface="휴먼모음T" pitchFamily="18" charset="-127"/>
                <a:ea typeface="휴먼모음T" pitchFamily="18" charset="-127"/>
              </a:rPr>
              <a:t>연스모그</a:t>
            </a:r>
            <a:endParaRPr lang="en-US" altLang="ko-KR" sz="1100" dirty="0">
              <a:solidFill>
                <a:schemeClr val="accent1">
                  <a:lumMod val="75000"/>
                </a:schemeClr>
              </a:solidFill>
              <a:latin typeface="휴먼모음T" pitchFamily="18" charset="-127"/>
              <a:ea typeface="휴먼모음T" pitchFamily="18" charset="-127"/>
            </a:endParaRPr>
          </a:p>
          <a:p>
            <a:pPr algn="ctr"/>
            <a:r>
              <a:rPr lang="en-US" altLang="ko-KR" sz="1100" dirty="0">
                <a:solidFill>
                  <a:schemeClr val="accent1">
                    <a:lumMod val="75000"/>
                  </a:schemeClr>
                </a:solidFill>
                <a:latin typeface="휴먼모음T" pitchFamily="18" charset="-127"/>
                <a:ea typeface="휴먼모음T" pitchFamily="18" charset="-127"/>
              </a:rPr>
              <a:t>SRU-44</a:t>
            </a:r>
            <a:endParaRPr lang="ko-KR" altLang="en-US" sz="1100" dirty="0">
              <a:solidFill>
                <a:schemeClr val="accent1">
                  <a:lumMod val="75000"/>
                </a:schemeClr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2" name="제목 1">
            <a:extLst>
              <a:ext uri="{FF2B5EF4-FFF2-40B4-BE49-F238E27FC236}">
                <a16:creationId xmlns:a16="http://schemas.microsoft.com/office/drawing/2014/main" id="{9854D3C0-EF03-4E79-ABBA-BFDB5A9DCEFF}"/>
              </a:ext>
            </a:extLst>
          </p:cNvPr>
          <p:cNvSpPr txBox="1">
            <a:spLocks/>
          </p:cNvSpPr>
          <p:nvPr/>
        </p:nvSpPr>
        <p:spPr>
          <a:xfrm>
            <a:off x="0" y="208606"/>
            <a:ext cx="9144000" cy="8640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300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   II. SKYLITE</a:t>
            </a:r>
            <a:endParaRPr lang="ko-KR" altLang="en-US" sz="3000" dirty="0"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8"/>
          <p:cNvGrpSpPr/>
          <p:nvPr/>
        </p:nvGrpSpPr>
        <p:grpSpPr>
          <a:xfrm>
            <a:off x="1259632" y="3789040"/>
            <a:ext cx="6747077" cy="2885051"/>
            <a:chOff x="3563888" y="4005064"/>
            <a:chExt cx="5453167" cy="2453003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b="3005"/>
            <a:stretch>
              <a:fillRect/>
            </a:stretch>
          </p:blipFill>
          <p:spPr bwMode="auto">
            <a:xfrm>
              <a:off x="3563888" y="4005064"/>
              <a:ext cx="5400000" cy="245300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/>
            <a:scene3d>
              <a:camera prst="orthographicFront"/>
              <a:lightRig rig="twoPt" dir="t">
                <a:rot lat="0" lon="0" rev="7200000"/>
              </a:lightRig>
            </a:scene3d>
            <a:sp3d>
              <a:contourClr>
                <a:srgbClr val="FFFFFF"/>
              </a:contourClr>
            </a:sp3d>
          </p:spPr>
        </p:pic>
        <p:sp>
          <p:nvSpPr>
            <p:cNvPr id="5" name="TextBox 4"/>
            <p:cNvSpPr txBox="1"/>
            <p:nvPr/>
          </p:nvSpPr>
          <p:spPr>
            <a:xfrm>
              <a:off x="8356825" y="5667507"/>
              <a:ext cx="616961" cy="23551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ko-KR" sz="1200" b="1" u="sng" dirty="0">
                  <a:solidFill>
                    <a:srgbClr val="FF0000"/>
                  </a:solidFill>
                </a:rPr>
                <a:t>SKYLITE</a:t>
              </a:r>
              <a:endParaRPr lang="ko-KR" altLang="en-US" sz="1200" b="1" u="sng" dirty="0">
                <a:solidFill>
                  <a:srgbClr val="FF0000"/>
                </a:solidFill>
              </a:endParaRPr>
            </a:p>
          </p:txBody>
        </p:sp>
        <p:sp>
          <p:nvSpPr>
            <p:cNvPr id="6" name="순서도: 수행의 시작/종료 5"/>
            <p:cNvSpPr/>
            <p:nvPr/>
          </p:nvSpPr>
          <p:spPr>
            <a:xfrm>
              <a:off x="8365966" y="5680586"/>
              <a:ext cx="651089" cy="204283"/>
            </a:xfrm>
            <a:prstGeom prst="flowChartTerminator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36512" y="260648"/>
            <a:ext cx="8229600" cy="864096"/>
          </a:xfrm>
        </p:spPr>
        <p:txBody>
          <a:bodyPr>
            <a:normAutofit/>
          </a:bodyPr>
          <a:lstStyle/>
          <a:p>
            <a:pPr algn="l"/>
            <a:r>
              <a:rPr lang="en-US" altLang="ko-KR" sz="30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   II. SKYLITE</a:t>
            </a:r>
            <a:endParaRPr lang="ko-KR" altLang="en-US" sz="30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9632" y="1556792"/>
            <a:ext cx="1356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chemeClr val="accent1">
                    <a:lumMod val="75000"/>
                  </a:schemeClr>
                </a:solidFill>
                <a:latin typeface="휴먼모음T" pitchFamily="18" charset="-127"/>
                <a:ea typeface="휴먼모음T" pitchFamily="18" charset="-127"/>
              </a:rPr>
              <a:t>UV</a:t>
            </a:r>
            <a:r>
              <a:rPr lang="ko-KR" altLang="en-US" sz="2000" dirty="0">
                <a:solidFill>
                  <a:schemeClr val="accent1">
                    <a:lumMod val="75000"/>
                  </a:schemeClr>
                </a:solidFill>
                <a:latin typeface="휴먼모음T" pitchFamily="18" charset="-127"/>
                <a:ea typeface="휴먼모음T" pitchFamily="18" charset="-127"/>
              </a:rPr>
              <a:t>양면코팅</a:t>
            </a:r>
          </a:p>
        </p:txBody>
      </p:sp>
      <p:pic>
        <p:nvPicPr>
          <p:cNvPr id="12" name="그림 28" descr="Skylite&amp;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124744"/>
            <a:ext cx="1470260" cy="4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627784" y="1228690"/>
            <a:ext cx="912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휴먼모음T" pitchFamily="18" charset="-127"/>
                <a:cs typeface="Arial" pitchFamily="34" charset="0"/>
              </a:rPr>
              <a:t>Series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t="5622" b="4423"/>
          <a:stretch>
            <a:fillRect/>
          </a:stretch>
        </p:blipFill>
        <p:spPr bwMode="auto">
          <a:xfrm>
            <a:off x="2555776" y="1675874"/>
            <a:ext cx="4824536" cy="22057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796136" y="2564904"/>
            <a:ext cx="2222083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ko-KR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UV 99% </a:t>
            </a:r>
            <a:r>
              <a:rPr lang="ko-KR" alt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이상 차단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59632" y="3717032"/>
            <a:ext cx="63190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solidFill>
                  <a:schemeClr val="accent1">
                    <a:lumMod val="75000"/>
                  </a:schemeClr>
                </a:solidFill>
                <a:latin typeface="휴먼모음T" pitchFamily="18" charset="-127"/>
                <a:ea typeface="휴먼모음T" pitchFamily="18" charset="-127"/>
              </a:rPr>
              <a:t>I</a:t>
            </a:r>
            <a:r>
              <a:rPr lang="en-US" altLang="ko-KR" sz="1400" dirty="0">
                <a:solidFill>
                  <a:schemeClr val="accent1">
                    <a:lumMod val="75000"/>
                  </a:schemeClr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400" dirty="0">
                <a:solidFill>
                  <a:schemeClr val="accent1">
                    <a:lumMod val="75000"/>
                  </a:schemeClr>
                </a:solidFill>
                <a:latin typeface="휴먼모음T" pitchFamily="18" charset="-127"/>
                <a:ea typeface="휴먼모음T" pitchFamily="18" charset="-127"/>
              </a:rPr>
              <a:t>특징</a:t>
            </a:r>
          </a:p>
        </p:txBody>
      </p:sp>
      <p:sp>
        <p:nvSpPr>
          <p:cNvPr id="15" name="제목 1">
            <a:extLst>
              <a:ext uri="{FF2B5EF4-FFF2-40B4-BE49-F238E27FC236}">
                <a16:creationId xmlns:a16="http://schemas.microsoft.com/office/drawing/2014/main" id="{3C12F069-8895-4F53-9ACC-74DA2F6C8399}"/>
              </a:ext>
            </a:extLst>
          </p:cNvPr>
          <p:cNvSpPr txBox="1">
            <a:spLocks/>
          </p:cNvSpPr>
          <p:nvPr/>
        </p:nvSpPr>
        <p:spPr>
          <a:xfrm>
            <a:off x="0" y="208606"/>
            <a:ext cx="9144000" cy="8640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300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   II. SKYLITE</a:t>
            </a:r>
            <a:endParaRPr lang="ko-KR" altLang="en-US" sz="3000" dirty="0"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36512" y="260648"/>
            <a:ext cx="8229600" cy="864096"/>
          </a:xfrm>
        </p:spPr>
        <p:txBody>
          <a:bodyPr>
            <a:normAutofit/>
          </a:bodyPr>
          <a:lstStyle/>
          <a:p>
            <a:pPr algn="l"/>
            <a:r>
              <a:rPr lang="en-US" altLang="ko-KR" sz="30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   II. SKYLITE</a:t>
            </a:r>
            <a:endParaRPr lang="ko-KR" altLang="en-US" sz="30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755576" y="2996952"/>
            <a:ext cx="3312368" cy="1944216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949628" y="2708920"/>
            <a:ext cx="1069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latin typeface="휴먼모음T" pitchFamily="18" charset="-127"/>
                <a:ea typeface="휴먼모음T" pitchFamily="18" charset="-127"/>
              </a:rPr>
              <a:t>우박성능실험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068960"/>
            <a:ext cx="2571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437112"/>
            <a:ext cx="30099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059224" y="3284984"/>
            <a:ext cx="1168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err="1">
                <a:latin typeface="휴먼모음T" pitchFamily="18" charset="-127"/>
                <a:ea typeface="휴먼모음T" pitchFamily="18" charset="-127"/>
              </a:rPr>
              <a:t>폴리아미드</a:t>
            </a:r>
            <a:r>
              <a:rPr lang="ko-KR" altLang="en-US" sz="1400" dirty="0">
                <a:latin typeface="휴먼모음T" pitchFamily="18" charset="-127"/>
                <a:ea typeface="휴먼모음T" pitchFamily="18" charset="-127"/>
              </a:rPr>
              <a:t> 공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43608" y="4221088"/>
            <a:ext cx="14221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휴먼모음T" pitchFamily="18" charset="-127"/>
                <a:ea typeface="휴먼모음T" pitchFamily="18" charset="-127"/>
              </a:rPr>
              <a:t>SKYLITE CLICK</a:t>
            </a:r>
            <a:endParaRPr lang="ko-KR" altLang="en-US" sz="14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19872" y="3789040"/>
            <a:ext cx="479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latin typeface="휴먼모음T" pitchFamily="18" charset="-127"/>
                <a:ea typeface="휴먼모음T" pitchFamily="18" charset="-127"/>
              </a:rPr>
              <a:t>가압</a:t>
            </a:r>
          </a:p>
        </p:txBody>
      </p:sp>
      <p:graphicFrame>
        <p:nvGraphicFramePr>
          <p:cNvPr id="20" name="표 19"/>
          <p:cNvGraphicFramePr>
            <a:graphicFrameLocks noGrp="1"/>
          </p:cNvGraphicFramePr>
          <p:nvPr/>
        </p:nvGraphicFramePr>
        <p:xfrm>
          <a:off x="4427984" y="3024336"/>
          <a:ext cx="371856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4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300" b="0" dirty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소재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300" b="0" dirty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다양한 직경의 공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300" b="0" dirty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아크릴 </a:t>
                      </a:r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t=16mm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7-14m/s</a:t>
                      </a:r>
                      <a:r>
                        <a:rPr lang="en-US" altLang="ko-KR" sz="1300" b="0" baseline="0" dirty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 </a:t>
                      </a:r>
                      <a:r>
                        <a:rPr lang="ko-KR" altLang="en-US" sz="1300" b="0" baseline="0" dirty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파손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300" b="0" dirty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평판유리 </a:t>
                      </a:r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t=4mm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10m/s </a:t>
                      </a:r>
                      <a:r>
                        <a:rPr lang="ko-KR" altLang="en-US" sz="1300" b="0" dirty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파손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300" b="0" dirty="0">
                          <a:solidFill>
                            <a:srgbClr val="FF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스카이라이트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300" b="0" dirty="0">
                          <a:solidFill>
                            <a:srgbClr val="FF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≥</a:t>
                      </a:r>
                      <a:r>
                        <a:rPr lang="en-US" altLang="ko-KR" sz="1300" b="0" dirty="0">
                          <a:solidFill>
                            <a:srgbClr val="FF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21m/s </a:t>
                      </a:r>
                      <a:r>
                        <a:rPr lang="ko-KR" altLang="en-US" sz="1300" b="0" dirty="0">
                          <a:solidFill>
                            <a:srgbClr val="FF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파손 안됨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300" b="0" dirty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우박의 평균 속도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21m/s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427984" y="2664296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휴먼모음T" pitchFamily="18" charset="-127"/>
                <a:ea typeface="휴먼모음T" pitchFamily="18" charset="-127"/>
              </a:rPr>
              <a:t>우박성능실험 결과값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65193" y="1516722"/>
            <a:ext cx="1444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solidFill>
                  <a:schemeClr val="accent1">
                    <a:lumMod val="75000"/>
                  </a:schemeClr>
                </a:solidFill>
                <a:latin typeface="휴먼모음T" pitchFamily="18" charset="-127"/>
                <a:ea typeface="휴먼모음T" pitchFamily="18" charset="-127"/>
              </a:rPr>
              <a:t>우박성능실험</a:t>
            </a:r>
          </a:p>
        </p:txBody>
      </p:sp>
      <p:pic>
        <p:nvPicPr>
          <p:cNvPr id="24" name="그림 28" descr="Skylite&amp;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124744"/>
            <a:ext cx="1470260" cy="4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직사각형 24"/>
          <p:cNvSpPr/>
          <p:nvPr/>
        </p:nvSpPr>
        <p:spPr>
          <a:xfrm>
            <a:off x="1115616" y="1844824"/>
            <a:ext cx="7920880" cy="7694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100" dirty="0"/>
              <a:t>우박성능실험 </a:t>
            </a:r>
            <a:r>
              <a:rPr lang="en-US" altLang="ko-KR" sz="1100" dirty="0"/>
              <a:t>: SKYLITE</a:t>
            </a:r>
            <a:r>
              <a:rPr lang="en-US" altLang="ko-KR" sz="1100" baseline="30000" dirty="0"/>
              <a:t>® </a:t>
            </a:r>
            <a:r>
              <a:rPr lang="en-US" altLang="ko-KR" sz="1100" dirty="0"/>
              <a:t>MULTIWALL SHEET</a:t>
            </a:r>
            <a:r>
              <a:rPr lang="ko-KR" altLang="en-US" sz="1100" dirty="0"/>
              <a:t>를 금속 프레임에 고정 시킨 후에 다양한 직경의 </a:t>
            </a:r>
            <a:r>
              <a:rPr lang="en-US" altLang="ko-KR" sz="1100" dirty="0"/>
              <a:t>Ball</a:t>
            </a:r>
            <a:r>
              <a:rPr lang="ko-KR" altLang="en-US" sz="1100" dirty="0"/>
              <a:t>을 </a:t>
            </a:r>
            <a:r>
              <a:rPr lang="en-US" altLang="ko-KR" sz="1100" dirty="0"/>
              <a:t>air </a:t>
            </a:r>
            <a:r>
              <a:rPr lang="ko-KR" altLang="en-US" sz="1100" dirty="0"/>
              <a:t>건으로 발사하여 </a:t>
            </a:r>
            <a:endParaRPr lang="en-US" altLang="ko-KR" sz="1100" dirty="0"/>
          </a:p>
          <a:p>
            <a:r>
              <a:rPr lang="en-US" altLang="ko-KR" sz="1100" dirty="0"/>
              <a:t>	</a:t>
            </a:r>
            <a:r>
              <a:rPr lang="ko-KR" altLang="en-US" sz="1100" dirty="0"/>
              <a:t>테스트를 진행한다</a:t>
            </a:r>
            <a:r>
              <a:rPr lang="en-US" altLang="ko-KR" sz="1100" dirty="0"/>
              <a:t>. 20mm </a:t>
            </a:r>
            <a:r>
              <a:rPr lang="ko-KR" altLang="en-US" sz="1100" dirty="0"/>
              <a:t>직경의 공으로 테스트 시에 그 종단속도는 약 </a:t>
            </a:r>
            <a:r>
              <a:rPr lang="en-US" altLang="ko-KR" sz="1100" dirty="0"/>
              <a:t>21m/s</a:t>
            </a:r>
            <a:r>
              <a:rPr lang="ko-KR" altLang="en-US" sz="1100" dirty="0"/>
              <a:t>에 달하며</a:t>
            </a:r>
            <a:r>
              <a:rPr lang="en-US" altLang="ko-KR" sz="1100" dirty="0"/>
              <a:t>, </a:t>
            </a:r>
            <a:r>
              <a:rPr lang="ko-KR" altLang="en-US" sz="1100" dirty="0"/>
              <a:t>유리와 아크릴의 </a:t>
            </a:r>
            <a:r>
              <a:rPr lang="en-US" altLang="ko-KR" sz="1100" dirty="0"/>
              <a:t>	</a:t>
            </a:r>
            <a:r>
              <a:rPr lang="ko-KR" altLang="en-US" sz="1100" dirty="0"/>
              <a:t>경우에는 파손된다</a:t>
            </a:r>
            <a:r>
              <a:rPr lang="en-US" altLang="ko-KR" sz="1100" dirty="0"/>
              <a:t>. </a:t>
            </a:r>
          </a:p>
          <a:p>
            <a:r>
              <a:rPr lang="en-US" altLang="ko-KR" sz="1100" dirty="0"/>
              <a:t>	</a:t>
            </a:r>
            <a:r>
              <a:rPr lang="ko-KR" altLang="en-US" sz="1100" dirty="0"/>
              <a:t>하지만 </a:t>
            </a:r>
            <a:r>
              <a:rPr lang="en-US" altLang="ko-KR" sz="1100" dirty="0"/>
              <a:t>SKYLITE</a:t>
            </a:r>
            <a:r>
              <a:rPr lang="en-US" altLang="ko-KR" sz="1100" baseline="30000" dirty="0"/>
              <a:t>® </a:t>
            </a:r>
            <a:r>
              <a:rPr lang="en-US" altLang="ko-KR" sz="1100" dirty="0"/>
              <a:t>MULTIWALL SHEET</a:t>
            </a:r>
            <a:r>
              <a:rPr lang="ko-KR" altLang="en-US" sz="1100" dirty="0"/>
              <a:t>의 경우에는 찍힘 자국은 발생되나 파손되지는 않는다</a:t>
            </a:r>
            <a:endParaRPr lang="en-US" altLang="ko-KR" sz="1100" dirty="0"/>
          </a:p>
        </p:txBody>
      </p:sp>
      <p:sp>
        <p:nvSpPr>
          <p:cNvPr id="26" name="TextBox 25"/>
          <p:cNvSpPr txBox="1"/>
          <p:nvPr/>
        </p:nvSpPr>
        <p:spPr>
          <a:xfrm>
            <a:off x="2627784" y="1228690"/>
            <a:ext cx="912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휴먼모음T" pitchFamily="18" charset="-127"/>
                <a:cs typeface="Arial" pitchFamily="34" charset="0"/>
              </a:rPr>
              <a:t>Series</a:t>
            </a:r>
          </a:p>
        </p:txBody>
      </p:sp>
      <p:sp>
        <p:nvSpPr>
          <p:cNvPr id="23" name="제목 1">
            <a:extLst>
              <a:ext uri="{FF2B5EF4-FFF2-40B4-BE49-F238E27FC236}">
                <a16:creationId xmlns:a16="http://schemas.microsoft.com/office/drawing/2014/main" id="{1C2AB26F-94B6-4434-B846-10AEF46B40B3}"/>
              </a:ext>
            </a:extLst>
          </p:cNvPr>
          <p:cNvSpPr txBox="1">
            <a:spLocks/>
          </p:cNvSpPr>
          <p:nvPr/>
        </p:nvSpPr>
        <p:spPr>
          <a:xfrm>
            <a:off x="0" y="208606"/>
            <a:ext cx="9144000" cy="8640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300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   II. SKYLITE</a:t>
            </a:r>
            <a:endParaRPr lang="ko-KR" altLang="en-US" sz="3000" dirty="0"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36512" y="260648"/>
            <a:ext cx="8229600" cy="864096"/>
          </a:xfrm>
        </p:spPr>
        <p:txBody>
          <a:bodyPr>
            <a:normAutofit/>
          </a:bodyPr>
          <a:lstStyle/>
          <a:p>
            <a:pPr algn="l"/>
            <a:r>
              <a:rPr lang="en-US" altLang="ko-KR" sz="30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   II. SKYLITE</a:t>
            </a:r>
            <a:endParaRPr lang="ko-KR" altLang="en-US" sz="3000" dirty="0"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24" name="그림 28" descr="Skylite&amp;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24744"/>
            <a:ext cx="1470260" cy="4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2627784" y="1228690"/>
            <a:ext cx="912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휴먼모음T" pitchFamily="18" charset="-127"/>
                <a:cs typeface="Arial" pitchFamily="34" charset="0"/>
              </a:rPr>
              <a:t>Series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165193" y="1516722"/>
            <a:ext cx="1165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solidFill>
                  <a:schemeClr val="accent1">
                    <a:lumMod val="75000"/>
                  </a:schemeClr>
                </a:solidFill>
                <a:latin typeface="휴먼모음T" pitchFamily="18" charset="-127"/>
                <a:ea typeface="휴먼모음T" pitchFamily="18" charset="-127"/>
              </a:rPr>
              <a:t>제품 코드</a:t>
            </a: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/>
          <a:srcRect b="77709"/>
          <a:stretch>
            <a:fillRect/>
          </a:stretch>
        </p:blipFill>
        <p:spPr bwMode="auto">
          <a:xfrm>
            <a:off x="1187624" y="2000250"/>
            <a:ext cx="6408712" cy="780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 t="25561"/>
          <a:stretch>
            <a:fillRect/>
          </a:stretch>
        </p:blipFill>
        <p:spPr bwMode="auto">
          <a:xfrm>
            <a:off x="1187624" y="3068960"/>
            <a:ext cx="718352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제목 1">
            <a:extLst>
              <a:ext uri="{FF2B5EF4-FFF2-40B4-BE49-F238E27FC236}">
                <a16:creationId xmlns:a16="http://schemas.microsoft.com/office/drawing/2014/main" id="{165B786D-8942-426D-A13C-572D74EF27F3}"/>
              </a:ext>
            </a:extLst>
          </p:cNvPr>
          <p:cNvSpPr txBox="1">
            <a:spLocks/>
          </p:cNvSpPr>
          <p:nvPr/>
        </p:nvSpPr>
        <p:spPr>
          <a:xfrm>
            <a:off x="0" y="208606"/>
            <a:ext cx="9144000" cy="8640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300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   II. SKYLITE</a:t>
            </a:r>
            <a:endParaRPr lang="ko-KR" altLang="en-US" sz="3000" dirty="0"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36512" y="260648"/>
            <a:ext cx="8229600" cy="864096"/>
          </a:xfrm>
        </p:spPr>
        <p:txBody>
          <a:bodyPr>
            <a:normAutofit/>
          </a:bodyPr>
          <a:lstStyle/>
          <a:p>
            <a:pPr algn="l"/>
            <a:r>
              <a:rPr lang="en-US" altLang="ko-KR" sz="30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   II. SKYLITE</a:t>
            </a:r>
            <a:endParaRPr lang="ko-KR" altLang="en-US" sz="3000" dirty="0"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24" name="그림 28" descr="Skylite&amp;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24744"/>
            <a:ext cx="1470260" cy="4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2627784" y="1228690"/>
            <a:ext cx="912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휴먼모음T" pitchFamily="18" charset="-127"/>
                <a:cs typeface="Arial" pitchFamily="34" charset="0"/>
              </a:rPr>
              <a:t>Series</a:t>
            </a:r>
          </a:p>
        </p:txBody>
      </p:sp>
      <p:graphicFrame>
        <p:nvGraphicFramePr>
          <p:cNvPr id="44" name="표 43"/>
          <p:cNvGraphicFramePr>
            <a:graphicFrameLocks noGrp="1"/>
          </p:cNvGraphicFramePr>
          <p:nvPr/>
        </p:nvGraphicFramePr>
        <p:xfrm>
          <a:off x="1259632" y="2611084"/>
          <a:ext cx="6264696" cy="4098562"/>
        </p:xfrm>
        <a:graphic>
          <a:graphicData uri="http://schemas.openxmlformats.org/drawingml/2006/table">
            <a:tbl>
              <a:tblPr/>
              <a:tblGrid>
                <a:gridCol w="407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3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8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12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30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61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79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403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403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326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3403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3403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83282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04213"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① 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S </a:t>
                      </a:r>
                      <a:r>
                        <a:rPr lang="en-US" altLang="ko-KR" sz="1100" b="0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Polytech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상징적인</a:t>
                      </a:r>
                      <a:r>
                        <a:rPr lang="ko-KR" altLang="en-US" sz="1100" b="0" i="0" u="none" strike="noStrike" baseline="0" dirty="0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의미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193"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2"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② 적용 </a:t>
                      </a:r>
                      <a:r>
                        <a:rPr lang="ko-KR" altLang="en-US" sz="1100" b="0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제품군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분류 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l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(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EX&gt; F :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Skylite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Flat, S :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Skylite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Sys, W :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Skylite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Wings, M : Multiwall Sheet(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공용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) 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193"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③ 부자재 재질 및 용도 설명 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l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( EX&gt; AH :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알루미늄 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H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바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, PC : </a:t>
                      </a:r>
                      <a:r>
                        <a:rPr lang="ko-KR" altLang="en-US" sz="1100" b="0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폴리카보네이트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cap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등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.. 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193"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④ 부자재가 사용되는 </a:t>
                      </a:r>
                      <a:r>
                        <a:rPr lang="ko-KR" altLang="en-US" sz="1100" b="0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복층판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두께 기입 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l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( EX&gt; 16T : 16, 10T : 10),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단위 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mm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로 통일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193"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⑤ 부자재 길이 기입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l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( EX&gt; 6m : 6000, 2555mm : 2555),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단위 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mm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로 통일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988">
                <a:tc gridSpan="2"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589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◈ 각 </a:t>
                      </a:r>
                      <a:r>
                        <a:rPr lang="ko-KR" altLang="en-US" sz="1100" b="1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위치별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명칭 정리</a:t>
                      </a:r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(①~③)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0926">
                <a:tc>
                  <a:txBody>
                    <a:bodyPr/>
                    <a:lstStyle/>
                    <a:p>
                      <a:pPr algn="l" fontAlgn="ctr"/>
                      <a:endParaRPr lang="ko-KR" altLang="en-US" sz="1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ko-KR" altLang="en-US" sz="1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ko-KR" altLang="en-US" sz="1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429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① S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Polytech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상징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② 적용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제품군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분류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③ 재질 및 용도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574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약어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의미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약어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의미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약어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의미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약어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의미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42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S Polytech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F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Skylite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Flat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TU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tape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상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PH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PC H bar(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조이너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)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5749">
                <a:tc rowSpan="6"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Skylite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Sys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TD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tape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하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SM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사이드랩 몰딩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5749">
                <a:tc gridSpan="3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W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Skylite Wings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AH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알루미늄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H bar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PE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PC 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엔드몰드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ㄷ 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bar)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3976">
                <a:tc gridSpan="3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M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Multiwall sheet</a:t>
                      </a:r>
                    </a:p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공용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)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AE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알루미늄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엔드몰드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PC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PC cap(sys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용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)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3976">
                <a:tc gridSpan="3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3"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AU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알루미늄 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커넥팅바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상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AC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알루미늄 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cap(sys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용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)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3976">
                <a:tc gridSpan="3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AD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알루미늄 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커넥팅바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하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AJ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알루미늄 중간바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(sys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용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)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5749">
                <a:tc gridSpan="3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EG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EPDM Gasket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3" y="1901056"/>
            <a:ext cx="4536503" cy="80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Box 46"/>
          <p:cNvSpPr txBox="1"/>
          <p:nvPr/>
        </p:nvSpPr>
        <p:spPr>
          <a:xfrm>
            <a:off x="1165193" y="1516722"/>
            <a:ext cx="1375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solidFill>
                  <a:schemeClr val="accent1">
                    <a:lumMod val="75000"/>
                  </a:schemeClr>
                </a:solidFill>
                <a:latin typeface="휴먼모음T" pitchFamily="18" charset="-127"/>
                <a:ea typeface="휴먼모음T" pitchFamily="18" charset="-127"/>
              </a:rPr>
              <a:t>부자재 코드</a:t>
            </a:r>
          </a:p>
        </p:txBody>
      </p:sp>
      <p:sp>
        <p:nvSpPr>
          <p:cNvPr id="8" name="제목 1">
            <a:extLst>
              <a:ext uri="{FF2B5EF4-FFF2-40B4-BE49-F238E27FC236}">
                <a16:creationId xmlns:a16="http://schemas.microsoft.com/office/drawing/2014/main" id="{6EF1899A-FF39-40E4-A54B-15484975F078}"/>
              </a:ext>
            </a:extLst>
          </p:cNvPr>
          <p:cNvSpPr txBox="1">
            <a:spLocks/>
          </p:cNvSpPr>
          <p:nvPr/>
        </p:nvSpPr>
        <p:spPr>
          <a:xfrm>
            <a:off x="0" y="208606"/>
            <a:ext cx="9144000" cy="8640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300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   II. SKYLITE</a:t>
            </a:r>
            <a:endParaRPr lang="ko-KR" altLang="en-US" sz="3000" dirty="0"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36512" y="260648"/>
            <a:ext cx="8229600" cy="864096"/>
          </a:xfrm>
        </p:spPr>
        <p:txBody>
          <a:bodyPr>
            <a:normAutofit/>
          </a:bodyPr>
          <a:lstStyle/>
          <a:p>
            <a:pPr algn="l"/>
            <a:r>
              <a:rPr lang="en-US" altLang="ko-KR" sz="30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   II. SKYLITE</a:t>
            </a:r>
            <a:endParaRPr lang="ko-KR" altLang="en-US" sz="30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65193" y="1516722"/>
            <a:ext cx="18181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solidFill>
                  <a:schemeClr val="accent1">
                    <a:lumMod val="75000"/>
                  </a:schemeClr>
                </a:solidFill>
                <a:latin typeface="휴먼모음T" pitchFamily="18" charset="-127"/>
                <a:ea typeface="휴먼모음T" pitchFamily="18" charset="-127"/>
              </a:rPr>
              <a:t>부자재 상세도</a:t>
            </a:r>
            <a:r>
              <a:rPr lang="en-US" altLang="ko-KR" sz="2000" dirty="0">
                <a:solidFill>
                  <a:schemeClr val="accent1">
                    <a:lumMod val="75000"/>
                  </a:schemeClr>
                </a:solidFill>
                <a:latin typeface="휴먼모음T" pitchFamily="18" charset="-127"/>
                <a:ea typeface="휴먼모음T" pitchFamily="18" charset="-127"/>
              </a:rPr>
              <a:t>-1</a:t>
            </a:r>
            <a:endParaRPr lang="ko-KR" altLang="en-US" sz="2000" dirty="0">
              <a:solidFill>
                <a:schemeClr val="accent1">
                  <a:lumMod val="75000"/>
                </a:schemeClr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24" name="그림 28" descr="Skylite&amp;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24744"/>
            <a:ext cx="1470260" cy="4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2627784" y="1228690"/>
            <a:ext cx="912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휴먼모음T" pitchFamily="18" charset="-127"/>
                <a:cs typeface="Arial" pitchFamily="34" charset="0"/>
              </a:rPr>
              <a:t>Series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7413" y="1988840"/>
            <a:ext cx="187220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1079563" y="4149080"/>
            <a:ext cx="1487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dirty="0" err="1"/>
              <a:t>상부캡</a:t>
            </a:r>
            <a:r>
              <a:rPr lang="ko-KR" altLang="en-US" sz="1600" dirty="0"/>
              <a:t> 상세도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096384"/>
            <a:ext cx="3024336" cy="1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3817207" y="6021288"/>
            <a:ext cx="10775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dirty="0"/>
              <a:t>조립 형상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1916832"/>
            <a:ext cx="3168352" cy="1809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6503182" y="4149080"/>
            <a:ext cx="18982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dirty="0"/>
              <a:t>하부커넥터 상세도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41576" y="4958750"/>
            <a:ext cx="1828800" cy="107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3" name="표 32"/>
          <p:cNvGraphicFramePr>
            <a:graphicFrameLocks noGrp="1"/>
          </p:cNvGraphicFramePr>
          <p:nvPr/>
        </p:nvGraphicFramePr>
        <p:xfrm>
          <a:off x="2483766" y="5363980"/>
          <a:ext cx="1609722" cy="36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2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82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82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82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80020"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4" name="표 33"/>
          <p:cNvGraphicFramePr>
            <a:graphicFrameLocks noGrp="1"/>
          </p:cNvGraphicFramePr>
          <p:nvPr/>
        </p:nvGraphicFramePr>
        <p:xfrm>
          <a:off x="4572000" y="5363980"/>
          <a:ext cx="1609722" cy="36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2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82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82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82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80020"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9" name="TextBox 58"/>
          <p:cNvSpPr txBox="1"/>
          <p:nvPr/>
        </p:nvSpPr>
        <p:spPr>
          <a:xfrm>
            <a:off x="3406838" y="4149080"/>
            <a:ext cx="18982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dirty="0"/>
              <a:t>상부커넥터 상세도</a:t>
            </a:r>
          </a:p>
        </p:txBody>
      </p:sp>
      <p:grpSp>
        <p:nvGrpSpPr>
          <p:cNvPr id="49" name="그룹 48"/>
          <p:cNvGrpSpPr/>
          <p:nvPr/>
        </p:nvGrpSpPr>
        <p:grpSpPr>
          <a:xfrm>
            <a:off x="3563853" y="5200650"/>
            <a:ext cx="257025" cy="163789"/>
            <a:chOff x="3563853" y="5200650"/>
            <a:chExt cx="257025" cy="163789"/>
          </a:xfrm>
        </p:grpSpPr>
        <p:sp>
          <p:nvSpPr>
            <p:cNvPr id="19" name="직사각형 18"/>
            <p:cNvSpPr/>
            <p:nvPr/>
          </p:nvSpPr>
          <p:spPr>
            <a:xfrm>
              <a:off x="3605750" y="5200650"/>
              <a:ext cx="177800" cy="666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3640415" y="5204843"/>
              <a:ext cx="108471" cy="1101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3568650" y="5301208"/>
              <a:ext cx="252000" cy="1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직사각형 44"/>
            <p:cNvSpPr/>
            <p:nvPr/>
          </p:nvSpPr>
          <p:spPr>
            <a:xfrm rot="5400000">
              <a:off x="3549453" y="5324839"/>
              <a:ext cx="54000" cy="25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직사각형 45"/>
            <p:cNvSpPr/>
            <p:nvPr/>
          </p:nvSpPr>
          <p:spPr>
            <a:xfrm rot="5400000">
              <a:off x="3781278" y="5324839"/>
              <a:ext cx="54000" cy="25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직사각형 46"/>
            <p:cNvSpPr/>
            <p:nvPr/>
          </p:nvSpPr>
          <p:spPr>
            <a:xfrm rot="5400000">
              <a:off x="3714603" y="5324839"/>
              <a:ext cx="54000" cy="25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직사각형 47"/>
            <p:cNvSpPr/>
            <p:nvPr/>
          </p:nvSpPr>
          <p:spPr>
            <a:xfrm rot="5400000">
              <a:off x="3631259" y="5324839"/>
              <a:ext cx="54000" cy="25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0" name="그룹 49"/>
          <p:cNvGrpSpPr/>
          <p:nvPr/>
        </p:nvGrpSpPr>
        <p:grpSpPr>
          <a:xfrm>
            <a:off x="4873813" y="5200650"/>
            <a:ext cx="257025" cy="163789"/>
            <a:chOff x="3563853" y="5200650"/>
            <a:chExt cx="257025" cy="163789"/>
          </a:xfrm>
        </p:grpSpPr>
        <p:sp>
          <p:nvSpPr>
            <p:cNvPr id="51" name="직사각형 50"/>
            <p:cNvSpPr/>
            <p:nvPr/>
          </p:nvSpPr>
          <p:spPr>
            <a:xfrm>
              <a:off x="3605750" y="5200650"/>
              <a:ext cx="177800" cy="666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3640415" y="5204843"/>
              <a:ext cx="108471" cy="1101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3568650" y="5301208"/>
              <a:ext cx="252000" cy="1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직사각형 53"/>
            <p:cNvSpPr/>
            <p:nvPr/>
          </p:nvSpPr>
          <p:spPr>
            <a:xfrm rot="5400000">
              <a:off x="3549453" y="5324839"/>
              <a:ext cx="54000" cy="25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직사각형 54"/>
            <p:cNvSpPr/>
            <p:nvPr/>
          </p:nvSpPr>
          <p:spPr>
            <a:xfrm rot="5400000">
              <a:off x="3781278" y="5324839"/>
              <a:ext cx="54000" cy="25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직사각형 55"/>
            <p:cNvSpPr/>
            <p:nvPr/>
          </p:nvSpPr>
          <p:spPr>
            <a:xfrm rot="5400000">
              <a:off x="3714603" y="5324839"/>
              <a:ext cx="54000" cy="25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직사각형 56"/>
            <p:cNvSpPr/>
            <p:nvPr/>
          </p:nvSpPr>
          <p:spPr>
            <a:xfrm rot="5400000">
              <a:off x="3631259" y="5324839"/>
              <a:ext cx="54000" cy="25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8" name="그룹 57"/>
          <p:cNvGrpSpPr/>
          <p:nvPr/>
        </p:nvGrpSpPr>
        <p:grpSpPr>
          <a:xfrm rot="10800000">
            <a:off x="3535281" y="5730875"/>
            <a:ext cx="257025" cy="163789"/>
            <a:chOff x="3563853" y="5200650"/>
            <a:chExt cx="257025" cy="163789"/>
          </a:xfrm>
        </p:grpSpPr>
        <p:sp>
          <p:nvSpPr>
            <p:cNvPr id="60" name="직사각형 59"/>
            <p:cNvSpPr/>
            <p:nvPr/>
          </p:nvSpPr>
          <p:spPr>
            <a:xfrm>
              <a:off x="3605750" y="5200650"/>
              <a:ext cx="177800" cy="666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직사각형 60"/>
            <p:cNvSpPr/>
            <p:nvPr/>
          </p:nvSpPr>
          <p:spPr>
            <a:xfrm>
              <a:off x="3640415" y="5204843"/>
              <a:ext cx="108471" cy="1101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직사각형 61"/>
            <p:cNvSpPr/>
            <p:nvPr/>
          </p:nvSpPr>
          <p:spPr>
            <a:xfrm>
              <a:off x="3568650" y="5301208"/>
              <a:ext cx="252000" cy="1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직사각형 62"/>
            <p:cNvSpPr/>
            <p:nvPr/>
          </p:nvSpPr>
          <p:spPr>
            <a:xfrm rot="5400000">
              <a:off x="3549453" y="5324839"/>
              <a:ext cx="54000" cy="25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직사각형 63"/>
            <p:cNvSpPr/>
            <p:nvPr/>
          </p:nvSpPr>
          <p:spPr>
            <a:xfrm rot="5400000">
              <a:off x="3781278" y="5324839"/>
              <a:ext cx="54000" cy="25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직사각형 64"/>
            <p:cNvSpPr/>
            <p:nvPr/>
          </p:nvSpPr>
          <p:spPr>
            <a:xfrm rot="5400000">
              <a:off x="3714603" y="5324839"/>
              <a:ext cx="54000" cy="25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직사각형 65"/>
            <p:cNvSpPr/>
            <p:nvPr/>
          </p:nvSpPr>
          <p:spPr>
            <a:xfrm rot="5400000">
              <a:off x="3631259" y="5324839"/>
              <a:ext cx="54000" cy="25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7" name="그룹 66"/>
          <p:cNvGrpSpPr/>
          <p:nvPr/>
        </p:nvGrpSpPr>
        <p:grpSpPr>
          <a:xfrm rot="10800000">
            <a:off x="4911909" y="5733256"/>
            <a:ext cx="257025" cy="163789"/>
            <a:chOff x="3563853" y="5200650"/>
            <a:chExt cx="257025" cy="163789"/>
          </a:xfrm>
        </p:grpSpPr>
        <p:sp>
          <p:nvSpPr>
            <p:cNvPr id="68" name="직사각형 67"/>
            <p:cNvSpPr/>
            <p:nvPr/>
          </p:nvSpPr>
          <p:spPr>
            <a:xfrm>
              <a:off x="3605750" y="5200650"/>
              <a:ext cx="177800" cy="666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직사각형 68"/>
            <p:cNvSpPr/>
            <p:nvPr/>
          </p:nvSpPr>
          <p:spPr>
            <a:xfrm>
              <a:off x="3640415" y="5204843"/>
              <a:ext cx="108471" cy="1101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직사각형 69"/>
            <p:cNvSpPr/>
            <p:nvPr/>
          </p:nvSpPr>
          <p:spPr>
            <a:xfrm>
              <a:off x="3568650" y="5301208"/>
              <a:ext cx="252000" cy="1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직사각형 70"/>
            <p:cNvSpPr/>
            <p:nvPr/>
          </p:nvSpPr>
          <p:spPr>
            <a:xfrm rot="5400000">
              <a:off x="3549453" y="5324839"/>
              <a:ext cx="54000" cy="25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직사각형 71"/>
            <p:cNvSpPr/>
            <p:nvPr/>
          </p:nvSpPr>
          <p:spPr>
            <a:xfrm rot="5400000">
              <a:off x="3781278" y="5324839"/>
              <a:ext cx="54000" cy="25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직사각형 72"/>
            <p:cNvSpPr/>
            <p:nvPr/>
          </p:nvSpPr>
          <p:spPr>
            <a:xfrm rot="5400000">
              <a:off x="3714603" y="5324839"/>
              <a:ext cx="54000" cy="25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직사각형 73"/>
            <p:cNvSpPr/>
            <p:nvPr/>
          </p:nvSpPr>
          <p:spPr>
            <a:xfrm rot="5400000">
              <a:off x="3631259" y="5324839"/>
              <a:ext cx="54000" cy="25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1087422" y="4437112"/>
            <a:ext cx="14721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>
                <a:solidFill>
                  <a:srgbClr val="FF0000"/>
                </a:solidFill>
              </a:rPr>
              <a:t>SFAC</a:t>
            </a:r>
            <a:r>
              <a:rPr lang="en-US" altLang="ko-KR" sz="1600" dirty="0"/>
              <a:t>XX-XXXX</a:t>
            </a:r>
            <a:endParaRPr lang="ko-KR" altLang="en-US" sz="1600" dirty="0"/>
          </a:p>
        </p:txBody>
      </p:sp>
      <p:sp>
        <p:nvSpPr>
          <p:cNvPr id="76" name="TextBox 75"/>
          <p:cNvSpPr txBox="1"/>
          <p:nvPr/>
        </p:nvSpPr>
        <p:spPr>
          <a:xfrm>
            <a:off x="6708815" y="4437112"/>
            <a:ext cx="14870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>
                <a:solidFill>
                  <a:srgbClr val="FF0000"/>
                </a:solidFill>
              </a:rPr>
              <a:t>SFAD</a:t>
            </a:r>
            <a:r>
              <a:rPr lang="en-US" altLang="ko-KR" sz="1600" dirty="0"/>
              <a:t>XX-XXXX</a:t>
            </a:r>
            <a:endParaRPr lang="ko-KR" altLang="en-US" sz="1600" dirty="0"/>
          </a:p>
        </p:txBody>
      </p:sp>
      <p:sp>
        <p:nvSpPr>
          <p:cNvPr id="77" name="TextBox 76"/>
          <p:cNvSpPr txBox="1"/>
          <p:nvPr/>
        </p:nvSpPr>
        <p:spPr>
          <a:xfrm>
            <a:off x="3612664" y="4437112"/>
            <a:ext cx="14866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>
                <a:solidFill>
                  <a:srgbClr val="FF0000"/>
                </a:solidFill>
              </a:rPr>
              <a:t>SFAU</a:t>
            </a:r>
            <a:r>
              <a:rPr lang="en-US" altLang="ko-KR" sz="1600" dirty="0"/>
              <a:t>XX-XXXX</a:t>
            </a:r>
            <a:endParaRPr lang="ko-KR" altLang="en-US" sz="1600" dirty="0"/>
          </a:p>
        </p:txBody>
      </p:sp>
      <p:cxnSp>
        <p:nvCxnSpPr>
          <p:cNvPr id="79" name="직선 화살표 연결선 78"/>
          <p:cNvCxnSpPr/>
          <p:nvPr/>
        </p:nvCxnSpPr>
        <p:spPr>
          <a:xfrm flipH="1" flipV="1">
            <a:off x="5122594" y="5915039"/>
            <a:ext cx="741107" cy="4456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5868144" y="6186790"/>
            <a:ext cx="15427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/>
              <a:t>EPDM GASKET</a:t>
            </a:r>
            <a:endParaRPr lang="ko-KR" altLang="en-US" sz="1600" dirty="0"/>
          </a:p>
        </p:txBody>
      </p:sp>
      <p:sp>
        <p:nvSpPr>
          <p:cNvPr id="78" name="제목 1">
            <a:extLst>
              <a:ext uri="{FF2B5EF4-FFF2-40B4-BE49-F238E27FC236}">
                <a16:creationId xmlns:a16="http://schemas.microsoft.com/office/drawing/2014/main" id="{794AAD40-59BB-468F-8ED5-EBC1914E8654}"/>
              </a:ext>
            </a:extLst>
          </p:cNvPr>
          <p:cNvSpPr txBox="1">
            <a:spLocks/>
          </p:cNvSpPr>
          <p:nvPr/>
        </p:nvSpPr>
        <p:spPr>
          <a:xfrm>
            <a:off x="0" y="208606"/>
            <a:ext cx="9144000" cy="8640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300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   II. SKYLITE</a:t>
            </a:r>
            <a:endParaRPr lang="ko-KR" altLang="en-US" sz="3000" dirty="0"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3807</TotalTime>
  <Words>1159</Words>
  <Application>Microsoft Office PowerPoint</Application>
  <PresentationFormat>화면 슬라이드 쇼(4:3)</PresentationFormat>
  <Paragraphs>414</Paragraphs>
  <Slides>21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6" baseType="lpstr">
      <vt:lpstr>맑은 고딕</vt:lpstr>
      <vt:lpstr>Wingdings</vt:lpstr>
      <vt:lpstr>휴먼모음T</vt:lpstr>
      <vt:lpstr>Arial</vt:lpstr>
      <vt:lpstr>Office 테마</vt:lpstr>
      <vt:lpstr>   II. SKYLITE</vt:lpstr>
      <vt:lpstr>   II. SKYLITE</vt:lpstr>
      <vt:lpstr>   II. SKYLITE</vt:lpstr>
      <vt:lpstr>   II. SKYLITE</vt:lpstr>
      <vt:lpstr>   II. SKYLITE</vt:lpstr>
      <vt:lpstr>   II. SKYLITE</vt:lpstr>
      <vt:lpstr>   II. SKYLITE</vt:lpstr>
      <vt:lpstr>   II. SKYLITE</vt:lpstr>
      <vt:lpstr>   II. SKYLITE</vt:lpstr>
      <vt:lpstr>   II. SKYLITE</vt:lpstr>
      <vt:lpstr>   II. SKYLITE</vt:lpstr>
      <vt:lpstr> III. SKYLITE-CLICK</vt:lpstr>
      <vt:lpstr>   III. SKYLITE-CLICK</vt:lpstr>
      <vt:lpstr>   III. SKYLITE-CLICK</vt:lpstr>
      <vt:lpstr>   III. SKYLITE-CLICK</vt:lpstr>
      <vt:lpstr>   III. SKYLITE-CLICK</vt:lpstr>
      <vt:lpstr>   III. SKYLITE-CLICK</vt:lpstr>
      <vt:lpstr>   III. SKYLITE-CLICK</vt:lpstr>
      <vt:lpstr>   IV. 사례</vt:lpstr>
      <vt:lpstr>   IV. 사례</vt:lpstr>
      <vt:lpstr>   IV. 사례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2013년 08월 실적보고</dc:title>
  <dc:creator>유병주</dc:creator>
  <cp:lastModifiedBy>user</cp:lastModifiedBy>
  <cp:revision>365</cp:revision>
  <dcterms:created xsi:type="dcterms:W3CDTF">2013-09-03T11:10:15Z</dcterms:created>
  <dcterms:modified xsi:type="dcterms:W3CDTF">2021-07-16T00:47:14Z</dcterms:modified>
</cp:coreProperties>
</file>